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89" r:id="rId3"/>
    <p:sldId id="259" r:id="rId4"/>
    <p:sldId id="299" r:id="rId5"/>
    <p:sldId id="296" r:id="rId6"/>
    <p:sldId id="292" r:id="rId7"/>
    <p:sldId id="274" r:id="rId8"/>
    <p:sldId id="293" r:id="rId9"/>
    <p:sldId id="290" r:id="rId10"/>
    <p:sldId id="294" r:id="rId11"/>
    <p:sldId id="301" r:id="rId12"/>
    <p:sldId id="300" r:id="rId13"/>
    <p:sldId id="277" r:id="rId14"/>
    <p:sldId id="298" r:id="rId15"/>
    <p:sldId id="261" r:id="rId16"/>
    <p:sldId id="262" r:id="rId17"/>
    <p:sldId id="263" r:id="rId18"/>
    <p:sldId id="264" r:id="rId19"/>
    <p:sldId id="258" r:id="rId20"/>
    <p:sldId id="291" r:id="rId21"/>
    <p:sldId id="285" r:id="rId22"/>
    <p:sldId id="283" r:id="rId23"/>
    <p:sldId id="297" r:id="rId24"/>
    <p:sldId id="284" r:id="rId25"/>
    <p:sldId id="286" r:id="rId26"/>
    <p:sldId id="288" r:id="rId27"/>
    <p:sldId id="275" r:id="rId28"/>
    <p:sldId id="282" r:id="rId2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jxFwexn6j0jKBACKqzpL3if2EL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7713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5408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Section Header" type="secHead">
  <p:cSld name="SECTION_HEADER">
    <p:bg>
      <p:bgPr>
        <a:blipFill>
          <a:blip r:embed="rId2">
            <a:alphaModFix amt="89000"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5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" name="Google Shape;15;p25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25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" name="Google Shape;17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563"/>
            <a:ext cx="289560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ubtitle with Content">
  <p:cSld name="Title Subtitle with Conte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4"/>
          <p:cNvSpPr txBox="1">
            <a:spLocks noGrp="1"/>
          </p:cNvSpPr>
          <p:nvPr>
            <p:ph type="body" idx="1"/>
          </p:nvPr>
        </p:nvSpPr>
        <p:spPr>
          <a:xfrm>
            <a:off x="6096000" y="1066800"/>
            <a:ext cx="5259388" cy="479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4419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body" idx="2"/>
          </p:nvPr>
        </p:nvSpPr>
        <p:spPr>
          <a:xfrm>
            <a:off x="490603" y="4071937"/>
            <a:ext cx="44196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and Photos">
  <p:cSld name="Title, Content and Photo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5"/>
          <p:cNvSpPr txBox="1">
            <a:spLocks noGrp="1"/>
          </p:cNvSpPr>
          <p:nvPr>
            <p:ph type="body" idx="1"/>
          </p:nvPr>
        </p:nvSpPr>
        <p:spPr>
          <a:xfrm>
            <a:off x="490603" y="4173536"/>
            <a:ext cx="4419600" cy="2117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35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" name="Google Shape;64;p35"/>
          <p:cNvSpPr txBox="1">
            <a:spLocks noGrp="1"/>
          </p:cNvSpPr>
          <p:nvPr>
            <p:ph type="title"/>
          </p:nvPr>
        </p:nvSpPr>
        <p:spPr>
          <a:xfrm>
            <a:off x="457200" y="1066801"/>
            <a:ext cx="4419600" cy="23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body" idx="2"/>
          </p:nvPr>
        </p:nvSpPr>
        <p:spPr>
          <a:xfrm>
            <a:off x="490603" y="3581400"/>
            <a:ext cx="44196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35"/>
          <p:cNvSpPr>
            <a:spLocks noGrp="1"/>
          </p:cNvSpPr>
          <p:nvPr>
            <p:ph type="pic" idx="3"/>
          </p:nvPr>
        </p:nvSpPr>
        <p:spPr>
          <a:xfrm>
            <a:off x="6324600" y="1066800"/>
            <a:ext cx="2895600" cy="5224463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35"/>
          <p:cNvSpPr>
            <a:spLocks noGrp="1"/>
          </p:cNvSpPr>
          <p:nvPr>
            <p:ph type="pic" idx="4"/>
          </p:nvPr>
        </p:nvSpPr>
        <p:spPr>
          <a:xfrm>
            <a:off x="9342330" y="1078282"/>
            <a:ext cx="2895600" cy="52244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and Photo">
  <p:cSld name="Title, Content and Photo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6"/>
          <p:cNvSpPr txBox="1">
            <a:spLocks noGrp="1"/>
          </p:cNvSpPr>
          <p:nvPr>
            <p:ph type="body" idx="1"/>
          </p:nvPr>
        </p:nvSpPr>
        <p:spPr>
          <a:xfrm>
            <a:off x="490603" y="4173536"/>
            <a:ext cx="4419600" cy="2117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title"/>
          </p:nvPr>
        </p:nvSpPr>
        <p:spPr>
          <a:xfrm>
            <a:off x="457200" y="1066801"/>
            <a:ext cx="4419600" cy="23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2" name="Google Shape;72;p36"/>
          <p:cNvSpPr txBox="1">
            <a:spLocks noGrp="1"/>
          </p:cNvSpPr>
          <p:nvPr>
            <p:ph type="body" idx="2"/>
          </p:nvPr>
        </p:nvSpPr>
        <p:spPr>
          <a:xfrm>
            <a:off x="490603" y="3581400"/>
            <a:ext cx="44196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36"/>
          <p:cNvSpPr>
            <a:spLocks noGrp="1"/>
          </p:cNvSpPr>
          <p:nvPr>
            <p:ph type="pic" idx="3"/>
          </p:nvPr>
        </p:nvSpPr>
        <p:spPr>
          <a:xfrm>
            <a:off x="6096000" y="1078282"/>
            <a:ext cx="6141930" cy="52244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 and Subtitle">
  <p:cSld name="Comparison and Subtitl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7"/>
          <p:cNvSpPr txBox="1">
            <a:spLocks noGrp="1"/>
          </p:cNvSpPr>
          <p:nvPr>
            <p:ph type="body" idx="1"/>
          </p:nvPr>
        </p:nvSpPr>
        <p:spPr>
          <a:xfrm>
            <a:off x="839788" y="2821303"/>
            <a:ext cx="5157787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2"/>
          </p:nvPr>
        </p:nvSpPr>
        <p:spPr>
          <a:xfrm>
            <a:off x="839788" y="3420948"/>
            <a:ext cx="5157787" cy="2768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body" idx="3"/>
          </p:nvPr>
        </p:nvSpPr>
        <p:spPr>
          <a:xfrm>
            <a:off x="6172200" y="2821610"/>
            <a:ext cx="5183188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body" idx="4"/>
          </p:nvPr>
        </p:nvSpPr>
        <p:spPr>
          <a:xfrm>
            <a:off x="6172200" y="3429000"/>
            <a:ext cx="5183188" cy="2760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" name="Google Shape;80;p37"/>
          <p:cNvSpPr txBox="1">
            <a:spLocks noGrp="1"/>
          </p:cNvSpPr>
          <p:nvPr>
            <p:ph type="title"/>
          </p:nvPr>
        </p:nvSpPr>
        <p:spPr>
          <a:xfrm>
            <a:off x="457200" y="1818930"/>
            <a:ext cx="3198812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Slide">
  <p:cSld name="Table Slide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8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" name="Google Shape;83;p38"/>
          <p:cNvSpPr txBox="1">
            <a:spLocks noGrp="1"/>
          </p:cNvSpPr>
          <p:nvPr>
            <p:ph type="title"/>
          </p:nvPr>
        </p:nvSpPr>
        <p:spPr>
          <a:xfrm>
            <a:off x="533400" y="1818930"/>
            <a:ext cx="3808412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4" name="Google Shape;84;p38"/>
          <p:cNvSpPr>
            <a:spLocks noGrp="1"/>
          </p:cNvSpPr>
          <p:nvPr>
            <p:ph type="tbl" idx="2"/>
          </p:nvPr>
        </p:nvSpPr>
        <p:spPr>
          <a:xfrm>
            <a:off x="1676400" y="2819400"/>
            <a:ext cx="8991600" cy="26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ts ">
  <p:cSld name="Stats 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9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" name="Google Shape;87;p39"/>
          <p:cNvSpPr txBox="1">
            <a:spLocks noGrp="1"/>
          </p:cNvSpPr>
          <p:nvPr>
            <p:ph type="title"/>
          </p:nvPr>
        </p:nvSpPr>
        <p:spPr>
          <a:xfrm>
            <a:off x="839788" y="1818930"/>
            <a:ext cx="3198812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39"/>
          <p:cNvSpPr txBox="1">
            <a:spLocks noGrp="1"/>
          </p:cNvSpPr>
          <p:nvPr>
            <p:ph type="body" idx="1"/>
          </p:nvPr>
        </p:nvSpPr>
        <p:spPr>
          <a:xfrm>
            <a:off x="1448594" y="3429000"/>
            <a:ext cx="1981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39"/>
          <p:cNvSpPr txBox="1">
            <a:spLocks noGrp="1"/>
          </p:cNvSpPr>
          <p:nvPr>
            <p:ph type="body" idx="2"/>
          </p:nvPr>
        </p:nvSpPr>
        <p:spPr>
          <a:xfrm>
            <a:off x="1258094" y="4572000"/>
            <a:ext cx="2362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90" name="Google Shape;90;p39"/>
          <p:cNvCxnSpPr/>
          <p:nvPr/>
        </p:nvCxnSpPr>
        <p:spPr>
          <a:xfrm>
            <a:off x="4191000" y="2819400"/>
            <a:ext cx="0" cy="2705100"/>
          </a:xfrm>
          <a:prstGeom prst="straightConnector1">
            <a:avLst/>
          </a:prstGeom>
          <a:noFill/>
          <a:ln w="25400" cap="rnd" cmpd="sng">
            <a:solidFill>
              <a:srgbClr val="575757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91" name="Google Shape;91;p39"/>
          <p:cNvCxnSpPr/>
          <p:nvPr/>
        </p:nvCxnSpPr>
        <p:spPr>
          <a:xfrm>
            <a:off x="8001000" y="2819400"/>
            <a:ext cx="0" cy="2705100"/>
          </a:xfrm>
          <a:prstGeom prst="straightConnector1">
            <a:avLst/>
          </a:prstGeom>
          <a:noFill/>
          <a:ln w="25400" cap="rnd" cmpd="sng">
            <a:solidFill>
              <a:srgbClr val="575757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92" name="Google Shape;92;p39"/>
          <p:cNvSpPr txBox="1">
            <a:spLocks noGrp="1"/>
          </p:cNvSpPr>
          <p:nvPr>
            <p:ph type="body" idx="3"/>
          </p:nvPr>
        </p:nvSpPr>
        <p:spPr>
          <a:xfrm>
            <a:off x="5105399" y="3429000"/>
            <a:ext cx="1981201" cy="11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39"/>
          <p:cNvSpPr txBox="1">
            <a:spLocks noGrp="1"/>
          </p:cNvSpPr>
          <p:nvPr>
            <p:ph type="body" idx="4"/>
          </p:nvPr>
        </p:nvSpPr>
        <p:spPr>
          <a:xfrm>
            <a:off x="4914900" y="4610100"/>
            <a:ext cx="2362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39"/>
          <p:cNvSpPr txBox="1">
            <a:spLocks noGrp="1"/>
          </p:cNvSpPr>
          <p:nvPr>
            <p:ph type="body" idx="5"/>
          </p:nvPr>
        </p:nvSpPr>
        <p:spPr>
          <a:xfrm>
            <a:off x="8382000" y="3429000"/>
            <a:ext cx="3505201" cy="11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Google Shape;95;p39"/>
          <p:cNvSpPr txBox="1">
            <a:spLocks noGrp="1"/>
          </p:cNvSpPr>
          <p:nvPr>
            <p:ph type="body" idx="6"/>
          </p:nvPr>
        </p:nvSpPr>
        <p:spPr>
          <a:xfrm>
            <a:off x="8915399" y="4610100"/>
            <a:ext cx="2362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Google Shape;96;p39"/>
          <p:cNvSpPr txBox="1">
            <a:spLocks noGrp="1"/>
          </p:cNvSpPr>
          <p:nvPr>
            <p:ph type="body" idx="7"/>
          </p:nvPr>
        </p:nvSpPr>
        <p:spPr>
          <a:xfrm>
            <a:off x="1259138" y="3124200"/>
            <a:ext cx="2362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Google Shape;97;p39"/>
          <p:cNvSpPr txBox="1">
            <a:spLocks noGrp="1"/>
          </p:cNvSpPr>
          <p:nvPr>
            <p:ph type="body" idx="8"/>
          </p:nvPr>
        </p:nvSpPr>
        <p:spPr>
          <a:xfrm>
            <a:off x="4914900" y="3124200"/>
            <a:ext cx="2362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39"/>
          <p:cNvSpPr txBox="1">
            <a:spLocks noGrp="1"/>
          </p:cNvSpPr>
          <p:nvPr>
            <p:ph type="body" idx="9"/>
          </p:nvPr>
        </p:nvSpPr>
        <p:spPr>
          <a:xfrm>
            <a:off x="8915399" y="3124200"/>
            <a:ext cx="2362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98D3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4298D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st">
  <p:cSld name="Lis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0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40"/>
          <p:cNvSpPr txBox="1">
            <a:spLocks noGrp="1"/>
          </p:cNvSpPr>
          <p:nvPr>
            <p:ph type="title"/>
          </p:nvPr>
        </p:nvSpPr>
        <p:spPr>
          <a:xfrm>
            <a:off x="381000" y="1818930"/>
            <a:ext cx="3657600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2" name="Google Shape;102;p40"/>
          <p:cNvSpPr txBox="1">
            <a:spLocks noGrp="1"/>
          </p:cNvSpPr>
          <p:nvPr>
            <p:ph type="body" idx="1"/>
          </p:nvPr>
        </p:nvSpPr>
        <p:spPr>
          <a:xfrm>
            <a:off x="2286000" y="2895600"/>
            <a:ext cx="35052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03" name="Google Shape;103;p40"/>
          <p:cNvGrpSpPr/>
          <p:nvPr/>
        </p:nvGrpSpPr>
        <p:grpSpPr>
          <a:xfrm>
            <a:off x="1734858" y="4640891"/>
            <a:ext cx="382489" cy="382489"/>
            <a:chOff x="6553198" y="2590804"/>
            <a:chExt cx="457200" cy="457200"/>
          </a:xfrm>
        </p:grpSpPr>
        <p:sp>
          <p:nvSpPr>
            <p:cNvPr id="104" name="Google Shape;104;p40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40"/>
            <p:cNvSpPr txBox="1"/>
            <p:nvPr/>
          </p:nvSpPr>
          <p:spPr>
            <a:xfrm>
              <a:off x="6591299" y="2653846"/>
              <a:ext cx="381000" cy="3311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</p:grpSp>
      <p:sp>
        <p:nvSpPr>
          <p:cNvPr id="106" name="Google Shape;106;p40"/>
          <p:cNvSpPr txBox="1">
            <a:spLocks noGrp="1"/>
          </p:cNvSpPr>
          <p:nvPr>
            <p:ph type="body" idx="2"/>
          </p:nvPr>
        </p:nvSpPr>
        <p:spPr>
          <a:xfrm>
            <a:off x="2286000" y="4640892"/>
            <a:ext cx="35052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" name="Google Shape;107;p40"/>
          <p:cNvSpPr txBox="1">
            <a:spLocks noGrp="1"/>
          </p:cNvSpPr>
          <p:nvPr>
            <p:ph type="body" idx="3"/>
          </p:nvPr>
        </p:nvSpPr>
        <p:spPr>
          <a:xfrm>
            <a:off x="7122611" y="2895600"/>
            <a:ext cx="35052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Google Shape;108;p40"/>
          <p:cNvSpPr txBox="1">
            <a:spLocks noGrp="1"/>
          </p:cNvSpPr>
          <p:nvPr>
            <p:ph type="body" idx="4"/>
          </p:nvPr>
        </p:nvSpPr>
        <p:spPr>
          <a:xfrm>
            <a:off x="7122611" y="4640892"/>
            <a:ext cx="35052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09" name="Google Shape;109;p40"/>
          <p:cNvGrpSpPr/>
          <p:nvPr/>
        </p:nvGrpSpPr>
        <p:grpSpPr>
          <a:xfrm>
            <a:off x="1772210" y="2895599"/>
            <a:ext cx="382489" cy="382489"/>
            <a:chOff x="6553198" y="2590804"/>
            <a:chExt cx="457200" cy="457200"/>
          </a:xfrm>
        </p:grpSpPr>
        <p:sp>
          <p:nvSpPr>
            <p:cNvPr id="110" name="Google Shape;110;p40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40"/>
            <p:cNvSpPr txBox="1"/>
            <p:nvPr/>
          </p:nvSpPr>
          <p:spPr>
            <a:xfrm>
              <a:off x="6591299" y="2653846"/>
              <a:ext cx="381000" cy="3311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</p:grpSp>
      <p:grpSp>
        <p:nvGrpSpPr>
          <p:cNvPr id="112" name="Google Shape;112;p40"/>
          <p:cNvGrpSpPr/>
          <p:nvPr/>
        </p:nvGrpSpPr>
        <p:grpSpPr>
          <a:xfrm>
            <a:off x="6553200" y="4640885"/>
            <a:ext cx="382489" cy="382489"/>
            <a:chOff x="6553198" y="2590804"/>
            <a:chExt cx="457200" cy="457200"/>
          </a:xfrm>
        </p:grpSpPr>
        <p:sp>
          <p:nvSpPr>
            <p:cNvPr id="113" name="Google Shape;113;p40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40"/>
            <p:cNvSpPr txBox="1"/>
            <p:nvPr/>
          </p:nvSpPr>
          <p:spPr>
            <a:xfrm>
              <a:off x="6591299" y="2653846"/>
              <a:ext cx="381000" cy="3311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</p:grpSp>
      <p:grpSp>
        <p:nvGrpSpPr>
          <p:cNvPr id="115" name="Google Shape;115;p40"/>
          <p:cNvGrpSpPr/>
          <p:nvPr/>
        </p:nvGrpSpPr>
        <p:grpSpPr>
          <a:xfrm>
            <a:off x="6553199" y="2895599"/>
            <a:ext cx="382489" cy="382489"/>
            <a:chOff x="6553198" y="2590804"/>
            <a:chExt cx="457200" cy="457200"/>
          </a:xfrm>
        </p:grpSpPr>
        <p:sp>
          <p:nvSpPr>
            <p:cNvPr id="116" name="Google Shape;116;p40"/>
            <p:cNvSpPr/>
            <p:nvPr/>
          </p:nvSpPr>
          <p:spPr>
            <a:xfrm>
              <a:off x="6553198" y="2590804"/>
              <a:ext cx="457200" cy="457200"/>
            </a:xfrm>
            <a:prstGeom prst="ellipse">
              <a:avLst/>
            </a:prstGeom>
            <a:solidFill>
              <a:srgbClr val="4298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40"/>
            <p:cNvSpPr txBox="1"/>
            <p:nvPr/>
          </p:nvSpPr>
          <p:spPr>
            <a:xfrm>
              <a:off x="6591299" y="2653846"/>
              <a:ext cx="381000" cy="3311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End Presentation Water">
  <p:cSld name="End Presentation Wat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1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0" name="Google Shape;120;p41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Google Shape;121;p41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2" name="Google Shape;122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End Presentation Hurricane ">
  <p:cSld name="1_End Presentation Hurricane ">
    <p:bg>
      <p:bgPr>
        <a:blipFill>
          <a:blip r:embed="rId2">
            <a:alphaModFix amt="89000"/>
          </a:blip>
          <a:stretch>
            <a:fillRect/>
          </a:stretch>
        </a:blip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2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5" name="Google Shape;125;p42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" name="Google Shape;126;p42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7" name="Google Shape;127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Section Header">
  <p:cSld name="3_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3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0" name="Google Shape;130;p43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1" name="Google Shape;131;p43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2" name="Google Shape;132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6"/>
          <p:cNvSpPr txBox="1">
            <a:spLocks noGrp="1"/>
          </p:cNvSpPr>
          <p:nvPr>
            <p:ph type="title"/>
          </p:nvPr>
        </p:nvSpPr>
        <p:spPr>
          <a:xfrm>
            <a:off x="838200" y="111283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body" idx="1"/>
          </p:nvPr>
        </p:nvSpPr>
        <p:spPr>
          <a:xfrm>
            <a:off x="838200" y="2590799"/>
            <a:ext cx="10515600" cy="340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26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ferences">
  <p:cSld name="Reference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4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5" name="Google Shape;135;p44"/>
          <p:cNvSpPr txBox="1">
            <a:spLocks noGrp="1"/>
          </p:cNvSpPr>
          <p:nvPr>
            <p:ph type="title"/>
          </p:nvPr>
        </p:nvSpPr>
        <p:spPr>
          <a:xfrm>
            <a:off x="381000" y="1818930"/>
            <a:ext cx="3657600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grpSp>
        <p:nvGrpSpPr>
          <p:cNvPr id="136" name="Google Shape;136;p44"/>
          <p:cNvGrpSpPr/>
          <p:nvPr/>
        </p:nvGrpSpPr>
        <p:grpSpPr>
          <a:xfrm>
            <a:off x="3352800" y="3352800"/>
            <a:ext cx="5576776" cy="1724799"/>
            <a:chOff x="3200400" y="3533001"/>
            <a:chExt cx="5576776" cy="1724799"/>
          </a:xfrm>
        </p:grpSpPr>
        <p:sp>
          <p:nvSpPr>
            <p:cNvPr id="137" name="Google Shape;137;p44"/>
            <p:cNvSpPr/>
            <p:nvPr/>
          </p:nvSpPr>
          <p:spPr>
            <a:xfrm>
              <a:off x="3740888" y="3603552"/>
              <a:ext cx="38862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44"/>
            <p:cNvSpPr/>
            <p:nvPr/>
          </p:nvSpPr>
          <p:spPr>
            <a:xfrm>
              <a:off x="7627088" y="3603552"/>
              <a:ext cx="4572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44"/>
            <p:cNvSpPr/>
            <p:nvPr/>
          </p:nvSpPr>
          <p:spPr>
            <a:xfrm>
              <a:off x="3740888" y="3995074"/>
              <a:ext cx="31242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44"/>
            <p:cNvSpPr/>
            <p:nvPr/>
          </p:nvSpPr>
          <p:spPr>
            <a:xfrm>
              <a:off x="6865088" y="3995074"/>
              <a:ext cx="12192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44"/>
            <p:cNvSpPr/>
            <p:nvPr/>
          </p:nvSpPr>
          <p:spPr>
            <a:xfrm>
              <a:off x="3740888" y="4368651"/>
              <a:ext cx="27432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44"/>
            <p:cNvSpPr/>
            <p:nvPr/>
          </p:nvSpPr>
          <p:spPr>
            <a:xfrm>
              <a:off x="6484088" y="4368651"/>
              <a:ext cx="16002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44"/>
            <p:cNvSpPr/>
            <p:nvPr/>
          </p:nvSpPr>
          <p:spPr>
            <a:xfrm>
              <a:off x="3740888" y="4729294"/>
              <a:ext cx="22860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44"/>
            <p:cNvSpPr/>
            <p:nvPr/>
          </p:nvSpPr>
          <p:spPr>
            <a:xfrm>
              <a:off x="6026888" y="4729294"/>
              <a:ext cx="20574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44"/>
            <p:cNvSpPr/>
            <p:nvPr/>
          </p:nvSpPr>
          <p:spPr>
            <a:xfrm>
              <a:off x="3740888" y="5057550"/>
              <a:ext cx="1905000" cy="152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44"/>
            <p:cNvSpPr/>
            <p:nvPr/>
          </p:nvSpPr>
          <p:spPr>
            <a:xfrm>
              <a:off x="5645888" y="5057550"/>
              <a:ext cx="2438400" cy="152400"/>
            </a:xfrm>
            <a:prstGeom prst="rect">
              <a:avLst/>
            </a:prstGeom>
            <a:solidFill>
              <a:srgbClr val="DADD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44"/>
            <p:cNvSpPr txBox="1"/>
            <p:nvPr/>
          </p:nvSpPr>
          <p:spPr>
            <a:xfrm>
              <a:off x="3207488" y="3533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48" name="Google Shape;148;p44"/>
            <p:cNvSpPr txBox="1"/>
            <p:nvPr/>
          </p:nvSpPr>
          <p:spPr>
            <a:xfrm>
              <a:off x="3200400" y="3914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49" name="Google Shape;149;p44"/>
            <p:cNvSpPr txBox="1"/>
            <p:nvPr/>
          </p:nvSpPr>
          <p:spPr>
            <a:xfrm>
              <a:off x="3207488" y="4295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50" name="Google Shape;150;p44"/>
            <p:cNvSpPr txBox="1"/>
            <p:nvPr/>
          </p:nvSpPr>
          <p:spPr>
            <a:xfrm>
              <a:off x="3207488" y="4648200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51" name="Google Shape;151;p44"/>
            <p:cNvSpPr txBox="1"/>
            <p:nvPr/>
          </p:nvSpPr>
          <p:spPr>
            <a:xfrm>
              <a:off x="3206750" y="49808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Thing</a:t>
              </a:r>
              <a:endParaRPr/>
            </a:p>
          </p:txBody>
        </p:sp>
        <p:sp>
          <p:nvSpPr>
            <p:cNvPr id="152" name="Google Shape;152;p44"/>
            <p:cNvSpPr txBox="1"/>
            <p:nvPr/>
          </p:nvSpPr>
          <p:spPr>
            <a:xfrm>
              <a:off x="8091376" y="3533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  <p:sp>
          <p:nvSpPr>
            <p:cNvPr id="153" name="Google Shape;153;p44"/>
            <p:cNvSpPr txBox="1"/>
            <p:nvPr/>
          </p:nvSpPr>
          <p:spPr>
            <a:xfrm>
              <a:off x="8084288" y="3914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  <p:sp>
          <p:nvSpPr>
            <p:cNvPr id="154" name="Google Shape;154;p44"/>
            <p:cNvSpPr txBox="1"/>
            <p:nvPr/>
          </p:nvSpPr>
          <p:spPr>
            <a:xfrm>
              <a:off x="8091376" y="42950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  <p:sp>
          <p:nvSpPr>
            <p:cNvPr id="155" name="Google Shape;155;p44"/>
            <p:cNvSpPr txBox="1"/>
            <p:nvPr/>
          </p:nvSpPr>
          <p:spPr>
            <a:xfrm>
              <a:off x="8091376" y="4648200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  <p:sp>
          <p:nvSpPr>
            <p:cNvPr id="156" name="Google Shape;156;p44"/>
            <p:cNvSpPr txBox="1"/>
            <p:nvPr/>
          </p:nvSpPr>
          <p:spPr>
            <a:xfrm>
              <a:off x="8090638" y="4980801"/>
              <a:ext cx="68580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90%</a:t>
              </a:r>
              <a:endParaRPr/>
            </a:p>
          </p:txBody>
        </p:sp>
      </p:grpSp>
      <p:sp>
        <p:nvSpPr>
          <p:cNvPr id="157" name="Google Shape;157;p44"/>
          <p:cNvSpPr txBox="1"/>
          <p:nvPr/>
        </p:nvSpPr>
        <p:spPr>
          <a:xfrm>
            <a:off x="381000" y="2667000"/>
            <a:ext cx="36576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Paragraph Text</a:t>
            </a:r>
            <a:endParaRPr/>
          </a:p>
        </p:txBody>
      </p:sp>
      <p:sp>
        <p:nvSpPr>
          <p:cNvPr id="158" name="Google Shape;158;p44"/>
          <p:cNvSpPr txBox="1"/>
          <p:nvPr/>
        </p:nvSpPr>
        <p:spPr>
          <a:xfrm rot="1278943">
            <a:off x="1291312" y="2832582"/>
            <a:ext cx="950452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Slide Not for Editing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urricane Timeline">
  <p:cSld name="Hurricane Timeline">
    <p:bg>
      <p:bgPr>
        <a:solidFill>
          <a:schemeClr val="lt1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4343400"/>
            <a:ext cx="11353800" cy="228602"/>
          </a:xfrm>
          <a:prstGeom prst="rect">
            <a:avLst/>
          </a:prstGeom>
          <a:noFill/>
          <a:ln>
            <a:noFill/>
          </a:ln>
          <a:effectLst>
            <a:outerShdw blurRad="292100" dist="63500" dir="2700000" sx="98000" sy="98000" algn="t" rotWithShape="0">
              <a:srgbClr val="000000">
                <a:alpha val="14901"/>
              </a:srgbClr>
            </a:outerShdw>
          </a:effectLst>
        </p:spPr>
      </p:pic>
      <p:sp>
        <p:nvSpPr>
          <p:cNvPr id="161" name="Google Shape;161;p45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2" name="Google Shape;162;p45"/>
          <p:cNvSpPr txBox="1">
            <a:spLocks noGrp="1"/>
          </p:cNvSpPr>
          <p:nvPr>
            <p:ph type="title"/>
          </p:nvPr>
        </p:nvSpPr>
        <p:spPr>
          <a:xfrm>
            <a:off x="457200" y="1818930"/>
            <a:ext cx="3198812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grpSp>
        <p:nvGrpSpPr>
          <p:cNvPr id="163" name="Google Shape;163;p45"/>
          <p:cNvGrpSpPr/>
          <p:nvPr/>
        </p:nvGrpSpPr>
        <p:grpSpPr>
          <a:xfrm rot="10800000">
            <a:off x="2656810" y="4343400"/>
            <a:ext cx="152400" cy="609600"/>
            <a:chOff x="762000" y="3197683"/>
            <a:chExt cx="152400" cy="609600"/>
          </a:xfrm>
        </p:grpSpPr>
        <p:sp>
          <p:nvSpPr>
            <p:cNvPr id="164" name="Google Shape;164;p45"/>
            <p:cNvSpPr/>
            <p:nvPr/>
          </p:nvSpPr>
          <p:spPr>
            <a:xfrm>
              <a:off x="762000" y="3197683"/>
              <a:ext cx="152400" cy="152400"/>
            </a:xfrm>
            <a:prstGeom prst="ellipse">
              <a:avLst/>
            </a:prstGeom>
            <a:solidFill>
              <a:srgbClr val="1D469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5" name="Google Shape;165;p45"/>
            <p:cNvCxnSpPr>
              <a:stCxn id="164" idx="4"/>
            </p:cNvCxnSpPr>
            <p:nvPr/>
          </p:nvCxnSpPr>
          <p:spPr>
            <a:xfrm>
              <a:off x="838200" y="3350083"/>
              <a:ext cx="0" cy="457200"/>
            </a:xfrm>
            <a:prstGeom prst="straightConnector1">
              <a:avLst/>
            </a:prstGeom>
            <a:noFill/>
            <a:ln w="19050" cap="flat" cmpd="sng">
              <a:solidFill>
                <a:srgbClr val="1D469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66" name="Google Shape;166;p45"/>
          <p:cNvSpPr txBox="1"/>
          <p:nvPr/>
        </p:nvSpPr>
        <p:spPr>
          <a:xfrm>
            <a:off x="2256759" y="3948135"/>
            <a:ext cx="952500" cy="319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ct val="100000"/>
              <a:buFont typeface="Arial"/>
              <a:buNone/>
            </a:pPr>
            <a:r>
              <a:rPr lang="en-US" sz="200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Event</a:t>
            </a:r>
            <a:endParaRPr/>
          </a:p>
        </p:txBody>
      </p:sp>
      <p:grpSp>
        <p:nvGrpSpPr>
          <p:cNvPr id="167" name="Google Shape;167;p45"/>
          <p:cNvGrpSpPr/>
          <p:nvPr/>
        </p:nvGrpSpPr>
        <p:grpSpPr>
          <a:xfrm rot="10800000">
            <a:off x="7321687" y="4335272"/>
            <a:ext cx="152400" cy="609600"/>
            <a:chOff x="762000" y="3197683"/>
            <a:chExt cx="152400" cy="609600"/>
          </a:xfrm>
        </p:grpSpPr>
        <p:sp>
          <p:nvSpPr>
            <p:cNvPr id="168" name="Google Shape;168;p45"/>
            <p:cNvSpPr/>
            <p:nvPr/>
          </p:nvSpPr>
          <p:spPr>
            <a:xfrm>
              <a:off x="762000" y="3197683"/>
              <a:ext cx="152400" cy="152400"/>
            </a:xfrm>
            <a:prstGeom prst="ellipse">
              <a:avLst/>
            </a:prstGeom>
            <a:solidFill>
              <a:srgbClr val="1D469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9" name="Google Shape;169;p45"/>
            <p:cNvCxnSpPr>
              <a:stCxn id="168" idx="4"/>
            </p:cNvCxnSpPr>
            <p:nvPr/>
          </p:nvCxnSpPr>
          <p:spPr>
            <a:xfrm>
              <a:off x="838200" y="3350083"/>
              <a:ext cx="0" cy="457200"/>
            </a:xfrm>
            <a:prstGeom prst="straightConnector1">
              <a:avLst/>
            </a:prstGeom>
            <a:noFill/>
            <a:ln w="19050" cap="flat" cmpd="sng">
              <a:solidFill>
                <a:srgbClr val="1D469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70" name="Google Shape;170;p45"/>
          <p:cNvSpPr txBox="1"/>
          <p:nvPr/>
        </p:nvSpPr>
        <p:spPr>
          <a:xfrm>
            <a:off x="6921636" y="3940007"/>
            <a:ext cx="952500" cy="319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ct val="100000"/>
              <a:buFont typeface="Arial"/>
              <a:buNone/>
            </a:pPr>
            <a:r>
              <a:rPr lang="en-US" sz="200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Event</a:t>
            </a:r>
            <a:endParaRPr/>
          </a:p>
        </p:txBody>
      </p:sp>
      <p:grpSp>
        <p:nvGrpSpPr>
          <p:cNvPr id="171" name="Google Shape;171;p45"/>
          <p:cNvGrpSpPr/>
          <p:nvPr/>
        </p:nvGrpSpPr>
        <p:grpSpPr>
          <a:xfrm>
            <a:off x="8748186" y="2861885"/>
            <a:ext cx="2806429" cy="2109568"/>
            <a:chOff x="8748186" y="2861885"/>
            <a:chExt cx="2806429" cy="2109568"/>
          </a:xfrm>
        </p:grpSpPr>
        <p:grpSp>
          <p:nvGrpSpPr>
            <p:cNvPr id="172" name="Google Shape;172;p45"/>
            <p:cNvGrpSpPr/>
            <p:nvPr/>
          </p:nvGrpSpPr>
          <p:grpSpPr>
            <a:xfrm>
              <a:off x="9148236" y="3960102"/>
              <a:ext cx="152400" cy="609600"/>
              <a:chOff x="762000" y="3197683"/>
              <a:chExt cx="152400" cy="609600"/>
            </a:xfrm>
          </p:grpSpPr>
          <p:sp>
            <p:nvSpPr>
              <p:cNvPr id="173" name="Google Shape;173;p45"/>
              <p:cNvSpPr/>
              <p:nvPr/>
            </p:nvSpPr>
            <p:spPr>
              <a:xfrm>
                <a:off x="762000" y="3197683"/>
                <a:ext cx="152400" cy="152400"/>
              </a:xfrm>
              <a:prstGeom prst="ellipse">
                <a:avLst/>
              </a:prstGeom>
              <a:solidFill>
                <a:srgbClr val="1D4690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74" name="Google Shape;174;p45"/>
              <p:cNvCxnSpPr>
                <a:stCxn id="173" idx="4"/>
              </p:cNvCxnSpPr>
              <p:nvPr/>
            </p:nvCxnSpPr>
            <p:spPr>
              <a:xfrm>
                <a:off x="838200" y="3350083"/>
                <a:ext cx="0" cy="4572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1D46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175" name="Google Shape;175;p45"/>
            <p:cNvSpPr txBox="1"/>
            <p:nvPr/>
          </p:nvSpPr>
          <p:spPr>
            <a:xfrm>
              <a:off x="8748186" y="4652039"/>
              <a:ext cx="952500" cy="3194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92500" lnSpcReduction="20000"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75757"/>
                </a:buClr>
                <a:buSzPct val="100000"/>
                <a:buFont typeface="Arial"/>
                <a:buNone/>
              </a:pPr>
              <a:r>
                <a:rPr lang="en-US" sz="2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Event</a:t>
              </a:r>
              <a:endParaRPr/>
            </a:p>
          </p:txBody>
        </p:sp>
        <p:grpSp>
          <p:nvGrpSpPr>
            <p:cNvPr id="176" name="Google Shape;176;p45"/>
            <p:cNvGrpSpPr/>
            <p:nvPr/>
          </p:nvGrpSpPr>
          <p:grpSpPr>
            <a:xfrm>
              <a:off x="9040015" y="2861885"/>
              <a:ext cx="2514600" cy="954107"/>
              <a:chOff x="5029200" y="1430179"/>
              <a:chExt cx="2514600" cy="954107"/>
            </a:xfrm>
          </p:grpSpPr>
          <p:sp>
            <p:nvSpPr>
              <p:cNvPr id="177" name="Google Shape;177;p45"/>
              <p:cNvSpPr txBox="1"/>
              <p:nvPr/>
            </p:nvSpPr>
            <p:spPr>
              <a:xfrm>
                <a:off x="5029200" y="1676400"/>
                <a:ext cx="2514600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consectetur adipiscing elit, sed do eiusmod tempor incididunt labore dolore magna aliqua dolor sit amet, consectetur adipiscing.</a:t>
                </a:r>
                <a:endParaRPr/>
              </a:p>
            </p:txBody>
          </p:sp>
          <p:sp>
            <p:nvSpPr>
              <p:cNvPr id="178" name="Google Shape;178;p45"/>
              <p:cNvSpPr txBox="1"/>
              <p:nvPr/>
            </p:nvSpPr>
            <p:spPr>
              <a:xfrm>
                <a:off x="5029200" y="1430179"/>
                <a:ext cx="251460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b="1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Explain Heading</a:t>
                </a:r>
                <a:endParaRPr/>
              </a:p>
            </p:txBody>
          </p:sp>
        </p:grpSp>
      </p:grpSp>
      <p:grpSp>
        <p:nvGrpSpPr>
          <p:cNvPr id="179" name="Google Shape;179;p45"/>
          <p:cNvGrpSpPr/>
          <p:nvPr/>
        </p:nvGrpSpPr>
        <p:grpSpPr>
          <a:xfrm>
            <a:off x="4375483" y="2861885"/>
            <a:ext cx="2806429" cy="2109568"/>
            <a:chOff x="8748186" y="2861885"/>
            <a:chExt cx="2806429" cy="2109568"/>
          </a:xfrm>
        </p:grpSpPr>
        <p:grpSp>
          <p:nvGrpSpPr>
            <p:cNvPr id="180" name="Google Shape;180;p45"/>
            <p:cNvGrpSpPr/>
            <p:nvPr/>
          </p:nvGrpSpPr>
          <p:grpSpPr>
            <a:xfrm>
              <a:off x="9148236" y="3960102"/>
              <a:ext cx="152400" cy="609600"/>
              <a:chOff x="762000" y="3197683"/>
              <a:chExt cx="152400" cy="609600"/>
            </a:xfrm>
          </p:grpSpPr>
          <p:sp>
            <p:nvSpPr>
              <p:cNvPr id="181" name="Google Shape;181;p45"/>
              <p:cNvSpPr/>
              <p:nvPr/>
            </p:nvSpPr>
            <p:spPr>
              <a:xfrm>
                <a:off x="762000" y="3197683"/>
                <a:ext cx="152400" cy="152400"/>
              </a:xfrm>
              <a:prstGeom prst="ellipse">
                <a:avLst/>
              </a:prstGeom>
              <a:solidFill>
                <a:srgbClr val="1D4690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82" name="Google Shape;182;p45"/>
              <p:cNvCxnSpPr>
                <a:stCxn id="181" idx="4"/>
              </p:cNvCxnSpPr>
              <p:nvPr/>
            </p:nvCxnSpPr>
            <p:spPr>
              <a:xfrm>
                <a:off x="838200" y="3350083"/>
                <a:ext cx="0" cy="4572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1D46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183" name="Google Shape;183;p45"/>
            <p:cNvSpPr txBox="1"/>
            <p:nvPr/>
          </p:nvSpPr>
          <p:spPr>
            <a:xfrm>
              <a:off x="8748186" y="4652039"/>
              <a:ext cx="952500" cy="3194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92500" lnSpcReduction="20000"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75757"/>
                </a:buClr>
                <a:buSzPct val="100000"/>
                <a:buFont typeface="Arial"/>
                <a:buNone/>
              </a:pPr>
              <a:r>
                <a:rPr lang="en-US" sz="2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Event</a:t>
              </a:r>
              <a:endParaRPr/>
            </a:p>
          </p:txBody>
        </p:sp>
        <p:grpSp>
          <p:nvGrpSpPr>
            <p:cNvPr id="184" name="Google Shape;184;p45"/>
            <p:cNvGrpSpPr/>
            <p:nvPr/>
          </p:nvGrpSpPr>
          <p:grpSpPr>
            <a:xfrm>
              <a:off x="9040015" y="2861885"/>
              <a:ext cx="2514600" cy="954107"/>
              <a:chOff x="5029200" y="1430179"/>
              <a:chExt cx="2514600" cy="954107"/>
            </a:xfrm>
          </p:grpSpPr>
          <p:sp>
            <p:nvSpPr>
              <p:cNvPr id="185" name="Google Shape;185;p45"/>
              <p:cNvSpPr txBox="1"/>
              <p:nvPr/>
            </p:nvSpPr>
            <p:spPr>
              <a:xfrm>
                <a:off x="5029200" y="1676400"/>
                <a:ext cx="2514600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consectetur adipiscing elit, sed do eiusmod tempor incididunt labore dolore magna aliqua dolor sit amet, consectetur adipiscing.</a:t>
                </a:r>
                <a:endParaRPr/>
              </a:p>
            </p:txBody>
          </p:sp>
          <p:sp>
            <p:nvSpPr>
              <p:cNvPr id="186" name="Google Shape;186;p45"/>
              <p:cNvSpPr txBox="1"/>
              <p:nvPr/>
            </p:nvSpPr>
            <p:spPr>
              <a:xfrm>
                <a:off x="5029200" y="1430179"/>
                <a:ext cx="251460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b="1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Explain Heading</a:t>
                </a:r>
                <a:endParaRPr/>
              </a:p>
            </p:txBody>
          </p:sp>
        </p:grpSp>
      </p:grpSp>
      <p:grpSp>
        <p:nvGrpSpPr>
          <p:cNvPr id="187" name="Google Shape;187;p45"/>
          <p:cNvGrpSpPr/>
          <p:nvPr/>
        </p:nvGrpSpPr>
        <p:grpSpPr>
          <a:xfrm>
            <a:off x="763339" y="3960102"/>
            <a:ext cx="152400" cy="609600"/>
            <a:chOff x="762000" y="3197683"/>
            <a:chExt cx="152400" cy="609600"/>
          </a:xfrm>
        </p:grpSpPr>
        <p:sp>
          <p:nvSpPr>
            <p:cNvPr id="188" name="Google Shape;188;p45"/>
            <p:cNvSpPr/>
            <p:nvPr/>
          </p:nvSpPr>
          <p:spPr>
            <a:xfrm>
              <a:off x="762000" y="3197683"/>
              <a:ext cx="152400" cy="152400"/>
            </a:xfrm>
            <a:prstGeom prst="ellipse">
              <a:avLst/>
            </a:prstGeom>
            <a:solidFill>
              <a:srgbClr val="1D469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9" name="Google Shape;189;p45"/>
            <p:cNvCxnSpPr>
              <a:stCxn id="188" idx="4"/>
            </p:cNvCxnSpPr>
            <p:nvPr/>
          </p:nvCxnSpPr>
          <p:spPr>
            <a:xfrm>
              <a:off x="838200" y="3350083"/>
              <a:ext cx="0" cy="457200"/>
            </a:xfrm>
            <a:prstGeom prst="straightConnector1">
              <a:avLst/>
            </a:prstGeom>
            <a:noFill/>
            <a:ln w="19050" cap="flat" cmpd="sng">
              <a:solidFill>
                <a:srgbClr val="1D469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90" name="Google Shape;190;p45"/>
          <p:cNvSpPr txBox="1"/>
          <p:nvPr/>
        </p:nvSpPr>
        <p:spPr>
          <a:xfrm>
            <a:off x="363289" y="4652039"/>
            <a:ext cx="952500" cy="319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ct val="100000"/>
              <a:buFont typeface="Arial"/>
              <a:buNone/>
            </a:pPr>
            <a:r>
              <a:rPr lang="en-US" sz="200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Event</a:t>
            </a:r>
            <a:endParaRPr/>
          </a:p>
        </p:txBody>
      </p:sp>
      <p:grpSp>
        <p:nvGrpSpPr>
          <p:cNvPr id="191" name="Google Shape;191;p45"/>
          <p:cNvGrpSpPr/>
          <p:nvPr/>
        </p:nvGrpSpPr>
        <p:grpSpPr>
          <a:xfrm>
            <a:off x="655118" y="2861885"/>
            <a:ext cx="2514600" cy="954107"/>
            <a:chOff x="5029200" y="1430179"/>
            <a:chExt cx="2514600" cy="954107"/>
          </a:xfrm>
        </p:grpSpPr>
        <p:sp>
          <p:nvSpPr>
            <p:cNvPr id="192" name="Google Shape;192;p45"/>
            <p:cNvSpPr txBox="1"/>
            <p:nvPr/>
          </p:nvSpPr>
          <p:spPr>
            <a:xfrm>
              <a:off x="5029200" y="1676400"/>
              <a:ext cx="25146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elit, sed do eiusmod tempor incididunt labore dolore magna aliqua dolor sit amet, consectetur adipiscing.</a:t>
              </a:r>
              <a:endParaRPr/>
            </a:p>
          </p:txBody>
        </p:sp>
        <p:sp>
          <p:nvSpPr>
            <p:cNvPr id="193" name="Google Shape;193;p45"/>
            <p:cNvSpPr txBox="1"/>
            <p:nvPr/>
          </p:nvSpPr>
          <p:spPr>
            <a:xfrm>
              <a:off x="5029200" y="1430179"/>
              <a:ext cx="25146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Explain Heading</a:t>
              </a:r>
              <a:endParaRPr/>
            </a:p>
          </p:txBody>
        </p:sp>
      </p:grpSp>
      <p:grpSp>
        <p:nvGrpSpPr>
          <p:cNvPr id="194" name="Google Shape;194;p45"/>
          <p:cNvGrpSpPr/>
          <p:nvPr/>
        </p:nvGrpSpPr>
        <p:grpSpPr>
          <a:xfrm>
            <a:off x="2656809" y="5107578"/>
            <a:ext cx="2514600" cy="954107"/>
            <a:chOff x="5029200" y="1430179"/>
            <a:chExt cx="2514600" cy="954107"/>
          </a:xfrm>
        </p:grpSpPr>
        <p:sp>
          <p:nvSpPr>
            <p:cNvPr id="195" name="Google Shape;195;p45"/>
            <p:cNvSpPr txBox="1"/>
            <p:nvPr/>
          </p:nvSpPr>
          <p:spPr>
            <a:xfrm>
              <a:off x="5029200" y="1676400"/>
              <a:ext cx="25146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elit, sed do eiusmod tempor incididunt labore dolore magna aliqua dolor sit amet, consectetur adipiscing.</a:t>
              </a:r>
              <a:endParaRPr/>
            </a:p>
          </p:txBody>
        </p:sp>
        <p:sp>
          <p:nvSpPr>
            <p:cNvPr id="196" name="Google Shape;196;p45"/>
            <p:cNvSpPr txBox="1"/>
            <p:nvPr/>
          </p:nvSpPr>
          <p:spPr>
            <a:xfrm>
              <a:off x="5029200" y="1430179"/>
              <a:ext cx="25146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Explain Heading</a:t>
              </a:r>
              <a:endParaRPr/>
            </a:p>
          </p:txBody>
        </p:sp>
      </p:grpSp>
      <p:grpSp>
        <p:nvGrpSpPr>
          <p:cNvPr id="197" name="Google Shape;197;p45"/>
          <p:cNvGrpSpPr/>
          <p:nvPr/>
        </p:nvGrpSpPr>
        <p:grpSpPr>
          <a:xfrm>
            <a:off x="7321686" y="5090063"/>
            <a:ext cx="2514600" cy="954107"/>
            <a:chOff x="5029200" y="1430179"/>
            <a:chExt cx="2514600" cy="954107"/>
          </a:xfrm>
        </p:grpSpPr>
        <p:sp>
          <p:nvSpPr>
            <p:cNvPr id="198" name="Google Shape;198;p45"/>
            <p:cNvSpPr txBox="1"/>
            <p:nvPr/>
          </p:nvSpPr>
          <p:spPr>
            <a:xfrm>
              <a:off x="5029200" y="1676400"/>
              <a:ext cx="2514600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amet, consectetur adipiscing elit, sed do eiusmod tempor incididunt labore dolore magna aliqua dolor sit amet, consectetur adipiscing.</a:t>
              </a:r>
              <a:endParaRPr/>
            </a:p>
          </p:txBody>
        </p:sp>
        <p:sp>
          <p:nvSpPr>
            <p:cNvPr id="199" name="Google Shape;199;p45"/>
            <p:cNvSpPr txBox="1"/>
            <p:nvPr/>
          </p:nvSpPr>
          <p:spPr>
            <a:xfrm>
              <a:off x="5029200" y="1430179"/>
              <a:ext cx="25146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Explain Heading</a:t>
              </a:r>
              <a:endParaRPr/>
            </a:p>
          </p:txBody>
        </p:sp>
      </p:grpSp>
      <p:sp>
        <p:nvSpPr>
          <p:cNvPr id="200" name="Google Shape;200;p45"/>
          <p:cNvSpPr txBox="1"/>
          <p:nvPr/>
        </p:nvSpPr>
        <p:spPr>
          <a:xfrm rot="1278943">
            <a:off x="1291312" y="2832582"/>
            <a:ext cx="950452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Slide Not for Editing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ject Overview">
  <p:cSld name="Subject Overview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7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" name="Google Shape;24;p27"/>
          <p:cNvSpPr>
            <a:spLocks noGrp="1"/>
          </p:cNvSpPr>
          <p:nvPr>
            <p:ph type="pic" idx="2"/>
          </p:nvPr>
        </p:nvSpPr>
        <p:spPr>
          <a:xfrm>
            <a:off x="0" y="4953000"/>
            <a:ext cx="12192000" cy="14478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27"/>
          <p:cNvSpPr txBox="1">
            <a:spLocks noGrp="1"/>
          </p:cNvSpPr>
          <p:nvPr>
            <p:ph type="title"/>
          </p:nvPr>
        </p:nvSpPr>
        <p:spPr>
          <a:xfrm>
            <a:off x="457200" y="1818930"/>
            <a:ext cx="3198812" cy="771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body" idx="1"/>
          </p:nvPr>
        </p:nvSpPr>
        <p:spPr>
          <a:xfrm>
            <a:off x="2209800" y="2895600"/>
            <a:ext cx="8534400" cy="19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End Presentation Hurricane ">
  <p:cSld name="End Presentation Hurricane ">
    <p:bg>
      <p:bgPr>
        <a:blipFill>
          <a:blip r:embed="rId2">
            <a:alphaModFix amt="89000"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1" name="Google Shape;3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>
  <p:cSld name="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9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Google Shape;34;p29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" name="Google Shape;36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Section Header">
  <p:cSld name="2_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0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30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30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1" name="Google Shape;4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Section Header">
  <p:cSld name="4_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1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526415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6" name="Google Shape;46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203499"/>
            <a:ext cx="2893690" cy="6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Emphasis with Photo Background">
  <p:cSld name="Emphasis with Photo Background">
    <p:bg>
      <p:bgPr>
        <a:solidFill>
          <a:schemeClr val="lt1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2"/>
          <p:cNvSpPr>
            <a:spLocks noGrp="1"/>
          </p:cNvSpPr>
          <p:nvPr>
            <p:ph type="pic" idx="2"/>
          </p:nvPr>
        </p:nvSpPr>
        <p:spPr>
          <a:xfrm>
            <a:off x="-11482" y="0"/>
            <a:ext cx="12203482" cy="7010400"/>
          </a:xfrm>
          <a:prstGeom prst="rect">
            <a:avLst/>
          </a:prstGeom>
          <a:noFill/>
          <a:ln>
            <a:noFill/>
          </a:ln>
        </p:spPr>
      </p:sp>
      <p:sp>
        <p:nvSpPr>
          <p:cNvPr id="49" name="Google Shape;49;p32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32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2641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ubtitile with Photo">
  <p:cSld name="Title Subtitile with Photo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3"/>
          <p:cNvSpPr>
            <a:spLocks noGrp="1"/>
          </p:cNvSpPr>
          <p:nvPr>
            <p:ph type="pic" idx="2"/>
          </p:nvPr>
        </p:nvSpPr>
        <p:spPr>
          <a:xfrm>
            <a:off x="6096000" y="838200"/>
            <a:ext cx="6096000" cy="6019800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33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" name="Google Shape;54;p33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4419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33"/>
          <p:cNvSpPr txBox="1">
            <a:spLocks noGrp="1"/>
          </p:cNvSpPr>
          <p:nvPr>
            <p:ph type="body" idx="1"/>
          </p:nvPr>
        </p:nvSpPr>
        <p:spPr>
          <a:xfrm>
            <a:off x="490603" y="4071937"/>
            <a:ext cx="44196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5757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24"/>
          <p:cNvSpPr txBox="1"/>
          <p:nvPr/>
        </p:nvSpPr>
        <p:spPr>
          <a:xfrm>
            <a:off x="9858578" y="80010"/>
            <a:ext cx="3722197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 dirty="0">
                <a:solidFill>
                  <a:srgbClr val="757070"/>
                </a:solidFill>
                <a:latin typeface="Arial"/>
                <a:ea typeface="Arial"/>
                <a:cs typeface="Arial"/>
                <a:sym typeface="Arial"/>
              </a:rPr>
              <a:t>AMS 103</a:t>
            </a:r>
            <a:r>
              <a:rPr lang="en-US" sz="1000" b="0" i="0" u="none" strike="noStrike" cap="none" baseline="30000" dirty="0">
                <a:solidFill>
                  <a:srgbClr val="757070"/>
                </a:solidFill>
                <a:latin typeface="Arial"/>
                <a:ea typeface="Arial"/>
                <a:cs typeface="Arial"/>
                <a:sym typeface="Arial"/>
              </a:rPr>
              <a:t>rd</a:t>
            </a:r>
            <a:r>
              <a:rPr lang="en-US" sz="1000" b="0" i="0" u="none" strike="noStrike" cap="none" dirty="0">
                <a:solidFill>
                  <a:srgbClr val="757070"/>
                </a:solidFill>
                <a:latin typeface="Arial"/>
                <a:ea typeface="Arial"/>
                <a:cs typeface="Arial"/>
                <a:sym typeface="Arial"/>
              </a:rPr>
              <a:t> Annual Meeting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 dirty="0">
                <a:solidFill>
                  <a:srgbClr val="757070"/>
                </a:solidFill>
                <a:latin typeface="Arial"/>
                <a:ea typeface="Arial"/>
                <a:cs typeface="Arial"/>
                <a:sym typeface="Arial"/>
              </a:rPr>
              <a:t>January 11, 2023</a:t>
            </a:r>
            <a:endParaRPr sz="1000" dirty="0">
              <a:solidFill>
                <a:srgbClr val="75707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24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352335" y="80010"/>
            <a:ext cx="2895600" cy="67818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  <p:sp>
        <p:nvSpPr>
          <p:cNvPr id="206" name="Google Shape;206;p1"/>
          <p:cNvSpPr txBox="1"/>
          <p:nvPr/>
        </p:nvSpPr>
        <p:spPr>
          <a:xfrm>
            <a:off x="-228600" y="4597409"/>
            <a:ext cx="126492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Robert F. Rogers</a:t>
            </a:r>
            <a:r>
              <a:rPr lang="en-US" sz="2400" baseline="30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, Michael S. Fischer</a:t>
            </a:r>
            <a:r>
              <a:rPr lang="en-US" sz="2400" baseline="30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1,2</a:t>
            </a: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b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aseline="30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NOAA/AOML Hurricane Research Division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aseline="30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0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University of Miami/CIMAS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E9649E-3425-66FD-CAEE-BC6DC9188153}"/>
              </a:ext>
            </a:extLst>
          </p:cNvPr>
          <p:cNvSpPr txBox="1"/>
          <p:nvPr/>
        </p:nvSpPr>
        <p:spPr>
          <a:xfrm>
            <a:off x="197704" y="969294"/>
            <a:ext cx="117780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tx2">
                    <a:lumMod val="50000"/>
                  </a:schemeClr>
                </a:solidFill>
              </a:rPr>
              <a:t>Structural Characteristics Associated with the Alignment and Intensification of Weak Tropical Cyclones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6CF4AC-F485-2BEC-9E60-77777F4C01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  <p:sp>
        <p:nvSpPr>
          <p:cNvPr id="7" name="Google Shape;370;p48">
            <a:extLst>
              <a:ext uri="{FF2B5EF4-FFF2-40B4-BE49-F238E27FC236}">
                <a16:creationId xmlns:a16="http://schemas.microsoft.com/office/drawing/2014/main" id="{B504E955-D6D7-4753-AFA6-D3E76F6AB8E5}"/>
              </a:ext>
            </a:extLst>
          </p:cNvPr>
          <p:cNvSpPr txBox="1"/>
          <p:nvPr/>
        </p:nvSpPr>
        <p:spPr>
          <a:xfrm>
            <a:off x="6358230" y="2079493"/>
            <a:ext cx="4729158" cy="3166762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88160" tIns="44068" rIns="88160" bIns="44068" anchor="t" anchorCtr="0">
            <a:spAutoFit/>
          </a:bodyPr>
          <a:lstStyle/>
          <a:p>
            <a:pPr marL="163799" indent="-163799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Stratiform precipitation dominant precipitation mode for all categories</a:t>
            </a:r>
          </a:p>
          <a:p>
            <a:pPr marL="163799" indent="-163799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More stratiform precipitation for pre-alignment, mis-alignment than post-alignment (95% confidence level pre-, 90% mis-alignment) </a:t>
            </a:r>
          </a:p>
          <a:p>
            <a:pPr marL="163799" indent="-163799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More moderate convection pre-alignment vs. post-alignment (90%)</a:t>
            </a:r>
          </a:p>
          <a:p>
            <a:pPr marL="163799" indent="-163799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More deep convection near MLC post-alignment (not statistically significant)</a:t>
            </a:r>
          </a:p>
        </p:txBody>
      </p:sp>
      <p:sp>
        <p:nvSpPr>
          <p:cNvPr id="8" name="Google Shape;488;p19">
            <a:extLst>
              <a:ext uri="{FF2B5EF4-FFF2-40B4-BE49-F238E27FC236}">
                <a16:creationId xmlns:a16="http://schemas.microsoft.com/office/drawing/2014/main" id="{3337A237-E600-4177-8AAE-191A1EF8CDEC}"/>
              </a:ext>
            </a:extLst>
          </p:cNvPr>
          <p:cNvSpPr txBox="1"/>
          <p:nvPr/>
        </p:nvSpPr>
        <p:spPr>
          <a:xfrm>
            <a:off x="620323" y="810541"/>
            <a:ext cx="1120476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8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PRECIPITATION STRUCTURE AND EVOLUTION: COMPOSITES</a:t>
            </a:r>
            <a:endParaRPr sz="1600" u="sng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4C817B-CB7E-D2AE-1917-46B6144177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77" t="5154"/>
          <a:stretch/>
        </p:blipFill>
        <p:spPr>
          <a:xfrm>
            <a:off x="267886" y="1416020"/>
            <a:ext cx="5675459" cy="53357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D4C67C-866D-4A65-8E1F-1C48DDE74AA7}"/>
              </a:ext>
            </a:extLst>
          </p:cNvPr>
          <p:cNvSpPr txBox="1"/>
          <p:nvPr/>
        </p:nvSpPr>
        <p:spPr>
          <a:xfrm>
            <a:off x="244175" y="1976657"/>
            <a:ext cx="3189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95% confidence level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FA55460-2EAD-46A4-BD0D-135758268719}"/>
              </a:ext>
            </a:extLst>
          </p:cNvPr>
          <p:cNvCxnSpPr>
            <a:cxnSpLocks/>
          </p:cNvCxnSpPr>
          <p:nvPr/>
        </p:nvCxnSpPr>
        <p:spPr>
          <a:xfrm>
            <a:off x="1320800" y="2336800"/>
            <a:ext cx="323273" cy="1948873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39C05C8-E101-4F70-BB18-97AAC95CCE25}"/>
              </a:ext>
            </a:extLst>
          </p:cNvPr>
          <p:cNvCxnSpPr>
            <a:cxnSpLocks/>
          </p:cNvCxnSpPr>
          <p:nvPr/>
        </p:nvCxnSpPr>
        <p:spPr>
          <a:xfrm>
            <a:off x="1838750" y="2366733"/>
            <a:ext cx="350268" cy="708976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6ED4530-8EFD-4348-812F-928DB5535682}"/>
              </a:ext>
            </a:extLst>
          </p:cNvPr>
          <p:cNvCxnSpPr>
            <a:cxnSpLocks/>
          </p:cNvCxnSpPr>
          <p:nvPr/>
        </p:nvCxnSpPr>
        <p:spPr>
          <a:xfrm flipH="1">
            <a:off x="4084021" y="3599978"/>
            <a:ext cx="192415" cy="1646277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066D56E-1B4A-D062-F582-AAAC73C649B6}"/>
              </a:ext>
            </a:extLst>
          </p:cNvPr>
          <p:cNvSpPr txBox="1"/>
          <p:nvPr/>
        </p:nvSpPr>
        <p:spPr>
          <a:xfrm>
            <a:off x="3064307" y="3286468"/>
            <a:ext cx="2879038" cy="313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 confidence level</a:t>
            </a:r>
          </a:p>
        </p:txBody>
      </p:sp>
    </p:spTree>
    <p:extLst>
      <p:ext uri="{BB962C8B-B14F-4D97-AF65-F5344CB8AC3E}">
        <p14:creationId xmlns:p14="http://schemas.microsoft.com/office/powerpoint/2010/main" val="3182624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9C311C-2558-2C6F-CE4D-D3E5E3A3B95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/>
          </a:p>
        </p:txBody>
      </p:sp>
      <p:sp>
        <p:nvSpPr>
          <p:cNvPr id="6" name="Google Shape;266;p4">
            <a:extLst>
              <a:ext uri="{FF2B5EF4-FFF2-40B4-BE49-F238E27FC236}">
                <a16:creationId xmlns:a16="http://schemas.microsoft.com/office/drawing/2014/main" id="{7B91D87F-840D-7891-E257-BB19A8F7CC93}"/>
              </a:ext>
            </a:extLst>
          </p:cNvPr>
          <p:cNvSpPr/>
          <p:nvPr/>
        </p:nvSpPr>
        <p:spPr>
          <a:xfrm>
            <a:off x="216254" y="1481677"/>
            <a:ext cx="11233374" cy="561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1175" lvl="1" indent="-457200">
              <a:spcAft>
                <a:spcPts val="600"/>
              </a:spcAft>
              <a:buClr>
                <a:srgbClr val="666666"/>
              </a:buClr>
              <a:buSzPts val="2000"/>
              <a:buFont typeface="+mj-lt"/>
              <a:buAutoNum type="arabicPeriod"/>
            </a:pPr>
            <a:r>
              <a:rPr lang="en-US" sz="2400" dirty="0">
                <a:solidFill>
                  <a:srgbClr val="666666"/>
                </a:solidFill>
              </a:rPr>
              <a:t>How does the kinematic structure of aligning weak TCs differ from non-aligning TCs? </a:t>
            </a:r>
          </a:p>
          <a:p>
            <a:pPr marL="620999" lvl="1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Well-defined midlevel vorticity (MLC) in aligning TCs</a:t>
            </a:r>
          </a:p>
          <a:p>
            <a:pPr marL="620999" lvl="1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Bottom-heavy mass flux profile centered on MLC</a:t>
            </a:r>
          </a:p>
          <a:p>
            <a:pPr marL="620999" lvl="1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From balance considerations, thermodynamic profile in midlevel vortex results in weaker instability index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 promotes bottom-heavy mass flux profiles (e.g., Raymond et al. 2014)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  <a:p>
            <a:pPr marL="511175" lvl="1" indent="-457200">
              <a:spcBef>
                <a:spcPts val="600"/>
              </a:spcBef>
              <a:buClr>
                <a:srgbClr val="666666"/>
              </a:buClr>
              <a:buSzPts val="2000"/>
              <a:buFont typeface="+mj-lt"/>
              <a:buAutoNum type="arabicPeriod" startAt="2"/>
            </a:pPr>
            <a:r>
              <a:rPr lang="en-US" sz="2400" dirty="0">
                <a:solidFill>
                  <a:srgbClr val="666666"/>
                </a:solidFill>
              </a:rPr>
              <a:t>How does the precipitation structure and distribution evolve during alignment?</a:t>
            </a:r>
          </a:p>
          <a:p>
            <a:pPr marL="628650" lvl="1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Stratiform precipitation spins up MLC, moderate convection pre-alignment promotes bottom-heavy mass flux profile</a:t>
            </a:r>
          </a:p>
          <a:p>
            <a:pPr marL="628650" lvl="1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Deep convection develops in vicinity of MLC </a:t>
            </a:r>
          </a:p>
          <a:p>
            <a:pPr marL="628650" lvl="1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Bottom-heavy mass flux profiles in subsequent deep convection within MLC aligns vortex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  <a:p>
            <a:pPr marL="628650" lvl="1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pPr marL="628650" lvl="1" indent="-16668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511175" lvl="1" indent="-457200">
              <a:spcBef>
                <a:spcPts val="600"/>
              </a:spcBef>
              <a:buClr>
                <a:srgbClr val="666666"/>
              </a:buClr>
              <a:buSzPts val="2000"/>
              <a:buFont typeface="+mj-lt"/>
              <a:buAutoNum type="arabicPeriod" startAt="2"/>
            </a:pPr>
            <a:endParaRPr lang="en-US" sz="2400" dirty="0"/>
          </a:p>
        </p:txBody>
      </p:sp>
      <p:sp>
        <p:nvSpPr>
          <p:cNvPr id="8" name="Google Shape;503;p20">
            <a:extLst>
              <a:ext uri="{FF2B5EF4-FFF2-40B4-BE49-F238E27FC236}">
                <a16:creationId xmlns:a16="http://schemas.microsoft.com/office/drawing/2014/main" id="{C1F4FD0F-3FC0-899B-3C26-9B38AFC1EE86}"/>
              </a:ext>
            </a:extLst>
          </p:cNvPr>
          <p:cNvSpPr txBox="1"/>
          <p:nvPr/>
        </p:nvSpPr>
        <p:spPr>
          <a:xfrm>
            <a:off x="4819759" y="829953"/>
            <a:ext cx="289122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CONCLUSIONS</a:t>
            </a:r>
            <a:endParaRPr sz="1600" u="sng" dirty="0"/>
          </a:p>
        </p:txBody>
      </p:sp>
    </p:spTree>
    <p:extLst>
      <p:ext uri="{BB962C8B-B14F-4D97-AF65-F5344CB8AC3E}">
        <p14:creationId xmlns:p14="http://schemas.microsoft.com/office/powerpoint/2010/main" val="100728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bldLvl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892DBA-8547-4FBB-9A39-273F0E55C63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12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410F98-9D6F-4D15-9570-29AA74104BF9}"/>
              </a:ext>
            </a:extLst>
          </p:cNvPr>
          <p:cNvSpPr/>
          <p:nvPr/>
        </p:nvSpPr>
        <p:spPr>
          <a:xfrm>
            <a:off x="57150" y="2095045"/>
            <a:ext cx="1217295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4813" lvl="0" indent="-287338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</a:rPr>
              <a:t>Over what spatiotemporal scales do alignment processes primarily operate?</a:t>
            </a:r>
          </a:p>
          <a:p>
            <a:pPr marL="736600" lvl="0" indent="-27305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Mesoscale: Stretching in low-levels; tilting in mid-levels (Stone et al. 2023)</a:t>
            </a:r>
          </a:p>
          <a:p>
            <a:pPr marL="736600" lvl="0" indent="-27305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Convective: </a:t>
            </a:r>
            <a:r>
              <a:rPr lang="en-US" sz="1800" dirty="0" err="1">
                <a:solidFill>
                  <a:srgbClr val="666666"/>
                </a:solidFill>
              </a:rPr>
              <a:t>Diabatically</a:t>
            </a:r>
            <a:r>
              <a:rPr lang="en-US" sz="1800" dirty="0">
                <a:solidFill>
                  <a:srgbClr val="666666"/>
                </a:solidFill>
              </a:rPr>
              <a:t>-driven advective processes (</a:t>
            </a:r>
            <a:r>
              <a:rPr lang="en-US" sz="1800" dirty="0" err="1">
                <a:solidFill>
                  <a:srgbClr val="666666"/>
                </a:solidFill>
              </a:rPr>
              <a:t>Schecter</a:t>
            </a:r>
            <a:r>
              <a:rPr lang="en-US" sz="1800" dirty="0">
                <a:solidFill>
                  <a:srgbClr val="666666"/>
                </a:solidFill>
              </a:rPr>
              <a:t> and </a:t>
            </a:r>
            <a:r>
              <a:rPr lang="en-US" sz="1800" dirty="0" err="1">
                <a:solidFill>
                  <a:srgbClr val="666666"/>
                </a:solidFill>
              </a:rPr>
              <a:t>Menelaou</a:t>
            </a:r>
            <a:r>
              <a:rPr lang="en-US" sz="1800" dirty="0">
                <a:solidFill>
                  <a:srgbClr val="666666"/>
                </a:solidFill>
              </a:rPr>
              <a:t> 2020, </a:t>
            </a:r>
            <a:r>
              <a:rPr lang="en-US" sz="1800" dirty="0" err="1">
                <a:solidFill>
                  <a:srgbClr val="666666"/>
                </a:solidFill>
              </a:rPr>
              <a:t>Schecter</a:t>
            </a:r>
            <a:r>
              <a:rPr lang="en-US" sz="1800" dirty="0">
                <a:solidFill>
                  <a:srgbClr val="666666"/>
                </a:solidFill>
              </a:rPr>
              <a:t> 2022)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087A6D-6330-4678-BD14-87F5759EFCD5}"/>
              </a:ext>
            </a:extLst>
          </p:cNvPr>
          <p:cNvSpPr/>
          <p:nvPr/>
        </p:nvSpPr>
        <p:spPr>
          <a:xfrm>
            <a:off x="57150" y="3148336"/>
            <a:ext cx="1206817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4813" lvl="0" indent="-287338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</a:rPr>
              <a:t>What is the relevant stability parameter governing deep convection in aligning cases?</a:t>
            </a:r>
          </a:p>
          <a:p>
            <a:pPr marL="685800" lvl="0" indent="-22860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Weak instability index (Raymond et al. 2014) vs. increased low-level CAPE (</a:t>
            </a:r>
            <a:r>
              <a:rPr lang="en-US" sz="1800" dirty="0" err="1">
                <a:solidFill>
                  <a:srgbClr val="666666"/>
                </a:solidFill>
              </a:rPr>
              <a:t>Schecter</a:t>
            </a:r>
            <a:r>
              <a:rPr lang="en-US" sz="1800" dirty="0">
                <a:solidFill>
                  <a:srgbClr val="666666"/>
                </a:solidFill>
              </a:rPr>
              <a:t> 2022) and lightning (Stone et al. 2023)</a:t>
            </a:r>
          </a:p>
          <a:p>
            <a:pPr marL="685800" lvl="0" indent="-22860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Is low or high instability important in deep convection initiation and structure?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1827E3-5FF2-4D4C-BF53-05ECB4564FBA}"/>
              </a:ext>
            </a:extLst>
          </p:cNvPr>
          <p:cNvSpPr/>
          <p:nvPr/>
        </p:nvSpPr>
        <p:spPr>
          <a:xfrm>
            <a:off x="57150" y="4428601"/>
            <a:ext cx="120015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5288" lvl="0" indent="-28575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</a:rPr>
              <a:t>Are there different varieties of deep convection?</a:t>
            </a:r>
          </a:p>
          <a:p>
            <a:pPr marL="742950" lvl="0" indent="-28575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Often there is deep convection in misaligned TCs that do not align (Rogers et al. 2020)</a:t>
            </a:r>
          </a:p>
          <a:p>
            <a:pPr marL="742950" lvl="0" indent="-28575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Partitioning based on echo top height -- could deep convection have </a:t>
            </a:r>
            <a:r>
              <a:rPr lang="en-US" sz="1800" i="1" u="sng" dirty="0">
                <a:solidFill>
                  <a:srgbClr val="666666"/>
                </a:solidFill>
              </a:rPr>
              <a:t>either</a:t>
            </a:r>
            <a:r>
              <a:rPr lang="en-US" sz="1800" dirty="0">
                <a:solidFill>
                  <a:srgbClr val="666666"/>
                </a:solidFill>
              </a:rPr>
              <a:t> bottom-heavy or top-heavy mass flux profiles? Should we rethink partitioning algorithm (e.g., based on mass flux rather than echo top)?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71D437-B2BE-4FF2-AA6C-B122FABAEE06}"/>
              </a:ext>
            </a:extLst>
          </p:cNvPr>
          <p:cNvSpPr/>
          <p:nvPr/>
        </p:nvSpPr>
        <p:spPr>
          <a:xfrm>
            <a:off x="57150" y="5690399"/>
            <a:ext cx="1174889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4813" indent="-287338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</a:rPr>
              <a:t>Use large databases of airborne, ground-based radar, deep-layer dropsondes at high time resolution (hourly), and numerical model simulations to answer various questions regarding convective structure, thermodynamic profiles, alignment, and intensification</a:t>
            </a:r>
            <a:endParaRPr lang="en-US" sz="2200" dirty="0"/>
          </a:p>
        </p:txBody>
      </p:sp>
      <p:sp>
        <p:nvSpPr>
          <p:cNvPr id="12" name="Google Shape;503;p20">
            <a:extLst>
              <a:ext uri="{FF2B5EF4-FFF2-40B4-BE49-F238E27FC236}">
                <a16:creationId xmlns:a16="http://schemas.microsoft.com/office/drawing/2014/main" id="{623F58FC-5004-4816-80AA-634627381662}"/>
              </a:ext>
            </a:extLst>
          </p:cNvPr>
          <p:cNvSpPr txBox="1"/>
          <p:nvPr/>
        </p:nvSpPr>
        <p:spPr>
          <a:xfrm>
            <a:off x="3096335" y="639699"/>
            <a:ext cx="592312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u="sng" dirty="0">
                <a:solidFill>
                  <a:srgbClr val="666666"/>
                </a:solidFill>
              </a:rPr>
              <a:t>QUESTIONS AND FUTURE WORK </a:t>
            </a:r>
            <a:endParaRPr sz="1600" u="sng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787DA2-8A3D-4475-BF0A-23A9A042687B}"/>
              </a:ext>
            </a:extLst>
          </p:cNvPr>
          <p:cNvSpPr/>
          <p:nvPr/>
        </p:nvSpPr>
        <p:spPr>
          <a:xfrm>
            <a:off x="57150" y="1089510"/>
            <a:ext cx="1217295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4813" lvl="0" indent="-287338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</a:rPr>
              <a:t>Is alignment a cause or an effect of TC intensification?</a:t>
            </a:r>
          </a:p>
          <a:p>
            <a:pPr marL="736600" lvl="0" indent="-27305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Time series of best-track intensity showed TCs intensifying prior to TDR analysis for pre-, post-alignment</a:t>
            </a:r>
          </a:p>
          <a:p>
            <a:pPr marL="736600" lvl="0" indent="-27305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An alignment-relative composite timeline, similar to Sally, could yield insight</a:t>
            </a:r>
          </a:p>
        </p:txBody>
      </p:sp>
    </p:spTree>
    <p:extLst>
      <p:ext uri="{BB962C8B-B14F-4D97-AF65-F5344CB8AC3E}">
        <p14:creationId xmlns:p14="http://schemas.microsoft.com/office/powerpoint/2010/main" val="8741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22"/>
          <p:cNvSpPr txBox="1">
            <a:spLocks noGrp="1"/>
          </p:cNvSpPr>
          <p:nvPr>
            <p:ph type="title"/>
          </p:nvPr>
        </p:nvSpPr>
        <p:spPr>
          <a:xfrm>
            <a:off x="457200" y="1066800"/>
            <a:ext cx="56388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Arial"/>
              <a:buNone/>
            </a:pPr>
            <a:r>
              <a:rPr lang="en-US" dirty="0"/>
              <a:t>THANK YOU !</a:t>
            </a:r>
            <a:br>
              <a:rPr lang="en-US" dirty="0"/>
            </a:br>
            <a:br>
              <a:rPr lang="en-US" dirty="0"/>
            </a:br>
            <a:r>
              <a:rPr lang="en-US" sz="3600" dirty="0"/>
              <a:t>Robert.Rogers@noaa.gov</a:t>
            </a:r>
            <a:endParaRPr dirty="0"/>
          </a:p>
        </p:txBody>
      </p:sp>
      <p:sp>
        <p:nvSpPr>
          <p:cNvPr id="517" name="Google Shape;517;p22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5DD31-EFF9-4EA9-9558-E9CB543CC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slides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7B42AF-1375-4FC6-9021-6848E86E71E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337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6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pic>
        <p:nvPicPr>
          <p:cNvPr id="304" name="Google Shape;30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0160" y="1463040"/>
            <a:ext cx="9528334" cy="429768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6"/>
          <p:cNvSpPr txBox="1"/>
          <p:nvPr/>
        </p:nvSpPr>
        <p:spPr>
          <a:xfrm>
            <a:off x="1347867" y="4800600"/>
            <a:ext cx="192873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Low-level center</a:t>
            </a:r>
            <a:endParaRPr dirty="0"/>
          </a:p>
        </p:txBody>
      </p:sp>
      <p:sp>
        <p:nvSpPr>
          <p:cNvPr id="306" name="Google Shape;306;p6"/>
          <p:cNvSpPr txBox="1"/>
          <p:nvPr/>
        </p:nvSpPr>
        <p:spPr>
          <a:xfrm>
            <a:off x="2895600" y="5016942"/>
            <a:ext cx="160813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GLM lightning</a:t>
            </a:r>
            <a:endParaRPr dirty="0"/>
          </a:p>
        </p:txBody>
      </p:sp>
      <p:sp>
        <p:nvSpPr>
          <p:cNvPr id="307" name="Google Shape;307;p6"/>
          <p:cNvSpPr txBox="1"/>
          <p:nvPr/>
        </p:nvSpPr>
        <p:spPr>
          <a:xfrm>
            <a:off x="3000344" y="609195"/>
            <a:ext cx="701289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CIRCULATIONS DURING ALIGNMENT</a:t>
            </a:r>
            <a:endParaRPr sz="2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6"/>
          <p:cNvSpPr txBox="1"/>
          <p:nvPr/>
        </p:nvSpPr>
        <p:spPr>
          <a:xfrm>
            <a:off x="508000" y="5868299"/>
            <a:ext cx="11126592" cy="707846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en-US" sz="20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ow-level circulation shifts toward midlevel circulation, </a:t>
            </a:r>
            <a:r>
              <a:rPr lang="en-US" sz="2000" dirty="0">
                <a:solidFill>
                  <a:srgbClr val="666666"/>
                </a:solidFill>
              </a:rPr>
              <a:t>coincident with </a:t>
            </a:r>
            <a:r>
              <a:rPr lang="en-US" sz="20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lightning, high reflectivity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TC intensifies (5 km winds increase)</a:t>
            </a:r>
            <a:endParaRPr dirty="0"/>
          </a:p>
        </p:txBody>
      </p:sp>
      <p:sp>
        <p:nvSpPr>
          <p:cNvPr id="309" name="Google Shape;309;p6"/>
          <p:cNvSpPr txBox="1"/>
          <p:nvPr/>
        </p:nvSpPr>
        <p:spPr>
          <a:xfrm>
            <a:off x="187234" y="3150215"/>
            <a:ext cx="119627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SALLY</a:t>
            </a:r>
            <a:endParaRPr dirty="0"/>
          </a:p>
        </p:txBody>
      </p:sp>
      <p:sp>
        <p:nvSpPr>
          <p:cNvPr id="310" name="Google Shape;310;p6"/>
          <p:cNvSpPr txBox="1"/>
          <p:nvPr/>
        </p:nvSpPr>
        <p:spPr>
          <a:xfrm>
            <a:off x="103240" y="1136608"/>
            <a:ext cx="118110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Midlevel winds and reflectivity from ground-based radar, low-level center fixes from aircraft flight-level data, GLM lightning strikes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7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pic>
        <p:nvPicPr>
          <p:cNvPr id="316" name="Google Shape;31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0160" y="1463040"/>
            <a:ext cx="9528334" cy="4297680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7"/>
          <p:cNvSpPr txBox="1"/>
          <p:nvPr/>
        </p:nvSpPr>
        <p:spPr>
          <a:xfrm>
            <a:off x="187234" y="3150215"/>
            <a:ext cx="119627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SALLY</a:t>
            </a:r>
            <a:endParaRPr dirty="0"/>
          </a:p>
        </p:txBody>
      </p:sp>
      <p:sp>
        <p:nvSpPr>
          <p:cNvPr id="320" name="Google Shape;320;p7"/>
          <p:cNvSpPr txBox="1"/>
          <p:nvPr/>
        </p:nvSpPr>
        <p:spPr>
          <a:xfrm>
            <a:off x="103240" y="1136608"/>
            <a:ext cx="118110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Midlevel winds and reflectivity from ground-based radar, low-level center fixes from aircraft flight-level data, GLM lightning strikes</a:t>
            </a:r>
            <a:endParaRPr dirty="0"/>
          </a:p>
        </p:txBody>
      </p:sp>
      <p:sp>
        <p:nvSpPr>
          <p:cNvPr id="9" name="Google Shape;307;p6">
            <a:extLst>
              <a:ext uri="{FF2B5EF4-FFF2-40B4-BE49-F238E27FC236}">
                <a16:creationId xmlns:a16="http://schemas.microsoft.com/office/drawing/2014/main" id="{1570ED82-48FF-4DAA-A3F2-EC3CB589926C}"/>
              </a:ext>
            </a:extLst>
          </p:cNvPr>
          <p:cNvSpPr txBox="1"/>
          <p:nvPr/>
        </p:nvSpPr>
        <p:spPr>
          <a:xfrm>
            <a:off x="3000344" y="609195"/>
            <a:ext cx="701289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CIRCULATIONS DURING ALIGNMENT</a:t>
            </a:r>
            <a:endParaRPr sz="2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308;p6">
            <a:extLst>
              <a:ext uri="{FF2B5EF4-FFF2-40B4-BE49-F238E27FC236}">
                <a16:creationId xmlns:a16="http://schemas.microsoft.com/office/drawing/2014/main" id="{F499AF28-BA17-734F-DA76-0F955EAD1D55}"/>
              </a:ext>
            </a:extLst>
          </p:cNvPr>
          <p:cNvSpPr txBox="1"/>
          <p:nvPr/>
        </p:nvSpPr>
        <p:spPr>
          <a:xfrm>
            <a:off x="508000" y="5868299"/>
            <a:ext cx="11126592" cy="707846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en-US" sz="20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ow-level circulation shifts toward midlevel circulation, </a:t>
            </a:r>
            <a:r>
              <a:rPr lang="en-US" sz="2000" dirty="0">
                <a:solidFill>
                  <a:srgbClr val="666666"/>
                </a:solidFill>
              </a:rPr>
              <a:t>coincident with </a:t>
            </a:r>
            <a:r>
              <a:rPr lang="en-US" sz="20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lightning, high reflectivity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TC intensifies (5 km winds increase)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8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pic>
        <p:nvPicPr>
          <p:cNvPr id="326" name="Google Shape;326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0160" y="1463040"/>
            <a:ext cx="9528334" cy="429768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8"/>
          <p:cNvSpPr txBox="1"/>
          <p:nvPr/>
        </p:nvSpPr>
        <p:spPr>
          <a:xfrm>
            <a:off x="187234" y="3150215"/>
            <a:ext cx="119627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SALLY</a:t>
            </a:r>
            <a:endParaRPr dirty="0"/>
          </a:p>
        </p:txBody>
      </p:sp>
      <p:sp>
        <p:nvSpPr>
          <p:cNvPr id="330" name="Google Shape;330;p8"/>
          <p:cNvSpPr txBox="1"/>
          <p:nvPr/>
        </p:nvSpPr>
        <p:spPr>
          <a:xfrm>
            <a:off x="103240" y="1136608"/>
            <a:ext cx="118110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Midlevel winds and reflectivity from ground-based radar, low-level center fixes from aircraft flight-level data, GLM lightning strikes</a:t>
            </a:r>
            <a:endParaRPr dirty="0"/>
          </a:p>
        </p:txBody>
      </p:sp>
      <p:sp>
        <p:nvSpPr>
          <p:cNvPr id="9" name="Google Shape;307;p6">
            <a:extLst>
              <a:ext uri="{FF2B5EF4-FFF2-40B4-BE49-F238E27FC236}">
                <a16:creationId xmlns:a16="http://schemas.microsoft.com/office/drawing/2014/main" id="{D4B70DBA-27A1-4787-8CAC-348EABA1085F}"/>
              </a:ext>
            </a:extLst>
          </p:cNvPr>
          <p:cNvSpPr txBox="1"/>
          <p:nvPr/>
        </p:nvSpPr>
        <p:spPr>
          <a:xfrm>
            <a:off x="3000344" y="609195"/>
            <a:ext cx="701289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CIRCULATIONS DURING ALIGNMENT</a:t>
            </a:r>
            <a:endParaRPr sz="2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308;p6">
            <a:extLst>
              <a:ext uri="{FF2B5EF4-FFF2-40B4-BE49-F238E27FC236}">
                <a16:creationId xmlns:a16="http://schemas.microsoft.com/office/drawing/2014/main" id="{34DCBC7D-623D-1AFE-5D24-19D0E0C32088}"/>
              </a:ext>
            </a:extLst>
          </p:cNvPr>
          <p:cNvSpPr txBox="1"/>
          <p:nvPr/>
        </p:nvSpPr>
        <p:spPr>
          <a:xfrm>
            <a:off x="508000" y="5868299"/>
            <a:ext cx="11126592" cy="707846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en-US" sz="20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ow-level circulation shifts toward midlevel circulation, </a:t>
            </a:r>
            <a:r>
              <a:rPr lang="en-US" sz="2000" dirty="0">
                <a:solidFill>
                  <a:srgbClr val="666666"/>
                </a:solidFill>
              </a:rPr>
              <a:t>coincident with </a:t>
            </a:r>
            <a:r>
              <a:rPr lang="en-US" sz="20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lightning, high reflectivity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TC intensifies (5 km winds increase)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9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pic>
        <p:nvPicPr>
          <p:cNvPr id="336" name="Google Shape;33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0160" y="1463040"/>
            <a:ext cx="9528334" cy="429768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9"/>
          <p:cNvSpPr txBox="1"/>
          <p:nvPr/>
        </p:nvSpPr>
        <p:spPr>
          <a:xfrm>
            <a:off x="187234" y="3150215"/>
            <a:ext cx="119627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SALLY</a:t>
            </a:r>
            <a:endParaRPr/>
          </a:p>
        </p:txBody>
      </p:sp>
      <p:sp>
        <p:nvSpPr>
          <p:cNvPr id="340" name="Google Shape;340;p9"/>
          <p:cNvSpPr txBox="1"/>
          <p:nvPr/>
        </p:nvSpPr>
        <p:spPr>
          <a:xfrm>
            <a:off x="103240" y="1136608"/>
            <a:ext cx="118110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Midlevel winds and reflectivity from ground-based radar, low-level center fixes from aircraft flight-level data, GLM lightning strikes</a:t>
            </a:r>
            <a:endParaRPr/>
          </a:p>
        </p:txBody>
      </p:sp>
      <p:sp>
        <p:nvSpPr>
          <p:cNvPr id="9" name="Google Shape;307;p6">
            <a:extLst>
              <a:ext uri="{FF2B5EF4-FFF2-40B4-BE49-F238E27FC236}">
                <a16:creationId xmlns:a16="http://schemas.microsoft.com/office/drawing/2014/main" id="{6545ECD3-CADB-4499-A5C3-DA60B34E89B5}"/>
              </a:ext>
            </a:extLst>
          </p:cNvPr>
          <p:cNvSpPr txBox="1"/>
          <p:nvPr/>
        </p:nvSpPr>
        <p:spPr>
          <a:xfrm>
            <a:off x="3000344" y="609195"/>
            <a:ext cx="701289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CIRCULATIONS DURING ALIGNMENT</a:t>
            </a:r>
            <a:endParaRPr sz="2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308;p6">
            <a:extLst>
              <a:ext uri="{FF2B5EF4-FFF2-40B4-BE49-F238E27FC236}">
                <a16:creationId xmlns:a16="http://schemas.microsoft.com/office/drawing/2014/main" id="{15E78071-AE9B-15B4-4E59-805BCBEC1930}"/>
              </a:ext>
            </a:extLst>
          </p:cNvPr>
          <p:cNvSpPr txBox="1"/>
          <p:nvPr/>
        </p:nvSpPr>
        <p:spPr>
          <a:xfrm>
            <a:off x="508000" y="5868299"/>
            <a:ext cx="11126592" cy="707846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en-US" sz="20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ow-level circulation shifts toward midlevel circulation, </a:t>
            </a:r>
            <a:r>
              <a:rPr lang="en-US" sz="2000" dirty="0">
                <a:solidFill>
                  <a:srgbClr val="666666"/>
                </a:solidFill>
              </a:rPr>
              <a:t>coincident with </a:t>
            </a:r>
            <a:r>
              <a:rPr lang="en-US" sz="2000" b="0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lightning, high reflectivity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TC intensifies (5 km winds increase)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sp>
        <p:nvSpPr>
          <p:cNvPr id="220" name="Google Shape;220;p3"/>
          <p:cNvSpPr txBox="1"/>
          <p:nvPr/>
        </p:nvSpPr>
        <p:spPr>
          <a:xfrm>
            <a:off x="152401" y="5415511"/>
            <a:ext cx="7315199" cy="1323439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All storms between 1009-998 </a:t>
            </a:r>
            <a:r>
              <a:rPr lang="en-US" sz="2000" dirty="0" err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hPa</a:t>
            </a:r>
            <a:r>
              <a:rPr lang="en-US" sz="200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at first fix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All had repositions of ~50+ km over 1.5 h - 4 h time periods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Pressure drops of </a:t>
            </a:r>
            <a:r>
              <a:rPr lang="en-US" sz="2000" dirty="0">
                <a:solidFill>
                  <a:srgbClr val="595959"/>
                </a:solidFill>
              </a:rPr>
              <a:t>up to 11</a:t>
            </a:r>
            <a:r>
              <a:rPr lang="en-US" sz="200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dirty="0" err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hPa</a:t>
            </a:r>
            <a:r>
              <a:rPr lang="en-US" sz="200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during ~6-h missions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All storms subsequently underwent a period of RI or near-RI</a:t>
            </a:r>
            <a:endParaRPr dirty="0"/>
          </a:p>
        </p:txBody>
      </p:sp>
      <p:sp>
        <p:nvSpPr>
          <p:cNvPr id="221" name="Google Shape;221;p3"/>
          <p:cNvSpPr txBox="1"/>
          <p:nvPr/>
        </p:nvSpPr>
        <p:spPr>
          <a:xfrm>
            <a:off x="381000" y="1030535"/>
            <a:ext cx="1162544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Low-level aircraft fixes during repositioning events in pre-hurricanes Hermine (2016), Dorian (2019), Sally (2020)</a:t>
            </a:r>
            <a:endParaRPr/>
          </a:p>
        </p:txBody>
      </p:sp>
      <p:sp>
        <p:nvSpPr>
          <p:cNvPr id="222" name="Google Shape;222;p3"/>
          <p:cNvSpPr txBox="1"/>
          <p:nvPr/>
        </p:nvSpPr>
        <p:spPr>
          <a:xfrm>
            <a:off x="3103604" y="388533"/>
            <a:ext cx="66840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666666"/>
                </a:solidFill>
              </a:rPr>
              <a:t>RECENT CASES OF </a:t>
            </a:r>
            <a:r>
              <a:rPr lang="en-US" sz="28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REPOSITIONING</a:t>
            </a:r>
            <a:endParaRPr sz="1600"/>
          </a:p>
        </p:txBody>
      </p:sp>
      <p:grpSp>
        <p:nvGrpSpPr>
          <p:cNvPr id="223" name="Google Shape;223;p3"/>
          <p:cNvGrpSpPr/>
          <p:nvPr/>
        </p:nvGrpSpPr>
        <p:grpSpPr>
          <a:xfrm>
            <a:off x="27071" y="1554126"/>
            <a:ext cx="4140443" cy="3540466"/>
            <a:chOff x="45720" y="1553046"/>
            <a:chExt cx="4140443" cy="3540466"/>
          </a:xfrm>
        </p:grpSpPr>
        <p:pic>
          <p:nvPicPr>
            <p:cNvPr id="224" name="Google Shape;224;p3"/>
            <p:cNvPicPr preferRelativeResize="0"/>
            <p:nvPr/>
          </p:nvPicPr>
          <p:blipFill rotWithShape="1">
            <a:blip r:embed="rId3">
              <a:alphaModFix/>
            </a:blip>
            <a:srcRect l="2284" t="1354" r="3900" b="1392"/>
            <a:stretch/>
          </p:blipFill>
          <p:spPr>
            <a:xfrm>
              <a:off x="45720" y="1993918"/>
              <a:ext cx="3900260" cy="2890682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25" name="Google Shape;225;p3"/>
            <p:cNvCxnSpPr/>
            <p:nvPr/>
          </p:nvCxnSpPr>
          <p:spPr>
            <a:xfrm>
              <a:off x="2571408" y="3194831"/>
              <a:ext cx="195617" cy="1211868"/>
            </a:xfrm>
            <a:prstGeom prst="straightConnector1">
              <a:avLst/>
            </a:prstGeom>
            <a:noFill/>
            <a:ln w="57150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226" name="Google Shape;226;p3"/>
            <p:cNvSpPr txBox="1"/>
            <p:nvPr/>
          </p:nvSpPr>
          <p:spPr>
            <a:xfrm rot="4904992">
              <a:off x="1914040" y="3407800"/>
              <a:ext cx="1173995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US" sz="1600" b="1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rgbClr val="2E75B5"/>
                  </a:solidFill>
                </a:rPr>
                <a:t>50 km </a:t>
              </a:r>
              <a:r>
                <a:rPr lang="en-US" sz="1600" b="1" dirty="0">
                  <a:solidFill>
                    <a:srgbClr val="2E75B5"/>
                  </a:solidFill>
                  <a:latin typeface="Arial"/>
                  <a:ea typeface="Arial"/>
                  <a:cs typeface="Arial"/>
                  <a:sym typeface="Arial"/>
                </a:rPr>
                <a:t>reposition</a:t>
              </a:r>
              <a:endParaRPr lang="en-US" sz="1600" dirty="0"/>
            </a:p>
          </p:txBody>
        </p:sp>
        <p:sp>
          <p:nvSpPr>
            <p:cNvPr id="227" name="Google Shape;227;p3"/>
            <p:cNvSpPr txBox="1"/>
            <p:nvPr/>
          </p:nvSpPr>
          <p:spPr>
            <a:xfrm>
              <a:off x="3797915" y="2631594"/>
              <a:ext cx="388248" cy="261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km</a:t>
              </a:r>
              <a:endParaRPr/>
            </a:p>
          </p:txBody>
        </p:sp>
        <p:sp>
          <p:nvSpPr>
            <p:cNvPr id="228" name="Google Shape;228;p3"/>
            <p:cNvSpPr txBox="1"/>
            <p:nvPr/>
          </p:nvSpPr>
          <p:spPr>
            <a:xfrm>
              <a:off x="873863" y="4831902"/>
              <a:ext cx="388248" cy="261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km</a:t>
              </a:r>
              <a:endParaRPr/>
            </a:p>
          </p:txBody>
        </p:sp>
        <p:sp>
          <p:nvSpPr>
            <p:cNvPr id="229" name="Google Shape;229;p3"/>
            <p:cNvSpPr txBox="1"/>
            <p:nvPr/>
          </p:nvSpPr>
          <p:spPr>
            <a:xfrm>
              <a:off x="796766" y="2466487"/>
              <a:ext cx="88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>
                  <a:solidFill>
                    <a:srgbClr val="2E75B5"/>
                  </a:solidFill>
                  <a:latin typeface="Arial"/>
                  <a:ea typeface="Arial"/>
                  <a:cs typeface="Arial"/>
                  <a:sym typeface="Arial"/>
                </a:rPr>
                <a:t>1803 UTC</a:t>
              </a:r>
              <a:endParaRPr/>
            </a:p>
          </p:txBody>
        </p:sp>
        <p:sp>
          <p:nvSpPr>
            <p:cNvPr id="230" name="Google Shape;230;p3"/>
            <p:cNvSpPr txBox="1"/>
            <p:nvPr/>
          </p:nvSpPr>
          <p:spPr>
            <a:xfrm>
              <a:off x="2172152" y="2917832"/>
              <a:ext cx="88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>
                  <a:solidFill>
                    <a:srgbClr val="2E75B5"/>
                  </a:solidFill>
                  <a:latin typeface="Arial"/>
                  <a:ea typeface="Arial"/>
                  <a:cs typeface="Arial"/>
                  <a:sym typeface="Arial"/>
                </a:rPr>
                <a:t>1918 UTC</a:t>
              </a:r>
              <a:endParaRPr/>
            </a:p>
          </p:txBody>
        </p:sp>
        <p:sp>
          <p:nvSpPr>
            <p:cNvPr id="231" name="Google Shape;231;p3"/>
            <p:cNvSpPr txBox="1"/>
            <p:nvPr/>
          </p:nvSpPr>
          <p:spPr>
            <a:xfrm>
              <a:off x="2665277" y="4457633"/>
              <a:ext cx="88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>
                  <a:solidFill>
                    <a:srgbClr val="2E75B5"/>
                  </a:solidFill>
                  <a:latin typeface="Arial"/>
                  <a:ea typeface="Arial"/>
                  <a:cs typeface="Arial"/>
                  <a:sym typeface="Arial"/>
                </a:rPr>
                <a:t>2055 UTC</a:t>
              </a:r>
              <a:endParaRPr/>
            </a:p>
          </p:txBody>
        </p:sp>
        <p:sp>
          <p:nvSpPr>
            <p:cNvPr id="232" name="Google Shape;232;p3"/>
            <p:cNvSpPr txBox="1"/>
            <p:nvPr/>
          </p:nvSpPr>
          <p:spPr>
            <a:xfrm>
              <a:off x="3046673" y="2570420"/>
              <a:ext cx="88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>
                  <a:solidFill>
                    <a:srgbClr val="2E75B5"/>
                  </a:solidFill>
                  <a:latin typeface="Arial"/>
                  <a:ea typeface="Arial"/>
                  <a:cs typeface="Arial"/>
                  <a:sym typeface="Arial"/>
                </a:rPr>
                <a:t>2313 UTC</a:t>
              </a:r>
              <a:endParaRPr/>
            </a:p>
          </p:txBody>
        </p:sp>
        <p:sp>
          <p:nvSpPr>
            <p:cNvPr id="233" name="Google Shape;233;p3"/>
            <p:cNvSpPr txBox="1"/>
            <p:nvPr/>
          </p:nvSpPr>
          <p:spPr>
            <a:xfrm>
              <a:off x="3065783" y="3527679"/>
              <a:ext cx="88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>
                  <a:solidFill>
                    <a:srgbClr val="2E75B5"/>
                  </a:solidFill>
                  <a:latin typeface="Arial"/>
                  <a:ea typeface="Arial"/>
                  <a:cs typeface="Arial"/>
                  <a:sym typeface="Arial"/>
                </a:rPr>
                <a:t>2212 UTC</a:t>
              </a:r>
              <a:endParaRPr/>
            </a:p>
          </p:txBody>
        </p:sp>
        <p:sp>
          <p:nvSpPr>
            <p:cNvPr id="234" name="Google Shape;234;p3"/>
            <p:cNvSpPr txBox="1"/>
            <p:nvPr/>
          </p:nvSpPr>
          <p:spPr>
            <a:xfrm>
              <a:off x="1259733" y="1553046"/>
              <a:ext cx="160492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HERMINE</a:t>
              </a:r>
              <a:endParaRPr/>
            </a:p>
          </p:txBody>
        </p:sp>
      </p:grpSp>
      <p:grpSp>
        <p:nvGrpSpPr>
          <p:cNvPr id="235" name="Google Shape;235;p3"/>
          <p:cNvGrpSpPr/>
          <p:nvPr/>
        </p:nvGrpSpPr>
        <p:grpSpPr>
          <a:xfrm>
            <a:off x="4061664" y="1530853"/>
            <a:ext cx="4200672" cy="3556365"/>
            <a:chOff x="4051031" y="1530853"/>
            <a:chExt cx="4200672" cy="3556365"/>
          </a:xfrm>
        </p:grpSpPr>
        <p:pic>
          <p:nvPicPr>
            <p:cNvPr id="236" name="Google Shape;236;p3"/>
            <p:cNvPicPr preferRelativeResize="0"/>
            <p:nvPr/>
          </p:nvPicPr>
          <p:blipFill rotWithShape="1">
            <a:blip r:embed="rId4">
              <a:alphaModFix/>
            </a:blip>
            <a:srcRect l="1923" t="1776" r="3043" b="1457"/>
            <a:stretch/>
          </p:blipFill>
          <p:spPr>
            <a:xfrm>
              <a:off x="4051031" y="1992215"/>
              <a:ext cx="4009314" cy="2882554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37" name="Google Shape;237;p3"/>
            <p:cNvCxnSpPr/>
            <p:nvPr/>
          </p:nvCxnSpPr>
          <p:spPr>
            <a:xfrm rot="10800000">
              <a:off x="5077798" y="2604986"/>
              <a:ext cx="1290264" cy="1743077"/>
            </a:xfrm>
            <a:prstGeom prst="straightConnector1">
              <a:avLst/>
            </a:prstGeom>
            <a:noFill/>
            <a:ln w="5715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238" name="Google Shape;238;p3"/>
            <p:cNvSpPr txBox="1"/>
            <p:nvPr/>
          </p:nvSpPr>
          <p:spPr>
            <a:xfrm rot="3173944">
              <a:off x="4905676" y="3308638"/>
              <a:ext cx="1177696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100 km</a:t>
              </a: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reposition</a:t>
              </a:r>
              <a:endParaRPr dirty="0"/>
            </a:p>
          </p:txBody>
        </p:sp>
        <p:sp>
          <p:nvSpPr>
            <p:cNvPr id="239" name="Google Shape;239;p3"/>
            <p:cNvSpPr txBox="1"/>
            <p:nvPr/>
          </p:nvSpPr>
          <p:spPr>
            <a:xfrm>
              <a:off x="7863455" y="4210997"/>
              <a:ext cx="388248" cy="261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km</a:t>
              </a:r>
              <a:endParaRPr/>
            </a:p>
          </p:txBody>
        </p:sp>
        <p:sp>
          <p:nvSpPr>
            <p:cNvPr id="240" name="Google Shape;240;p3"/>
            <p:cNvSpPr txBox="1"/>
            <p:nvPr/>
          </p:nvSpPr>
          <p:spPr>
            <a:xfrm>
              <a:off x="6780998" y="4825608"/>
              <a:ext cx="388248" cy="261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km</a:t>
              </a:r>
              <a:endParaRPr/>
            </a:p>
          </p:txBody>
        </p:sp>
        <p:sp>
          <p:nvSpPr>
            <p:cNvPr id="241" name="Google Shape;241;p3"/>
            <p:cNvSpPr txBox="1"/>
            <p:nvPr/>
          </p:nvSpPr>
          <p:spPr>
            <a:xfrm>
              <a:off x="6919488" y="4104929"/>
              <a:ext cx="875111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1127 UTC</a:t>
              </a:r>
              <a:endParaRPr/>
            </a:p>
          </p:txBody>
        </p:sp>
        <p:sp>
          <p:nvSpPr>
            <p:cNvPr id="242" name="Google Shape;242;p3"/>
            <p:cNvSpPr txBox="1"/>
            <p:nvPr/>
          </p:nvSpPr>
          <p:spPr>
            <a:xfrm>
              <a:off x="6105001" y="4334107"/>
              <a:ext cx="88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1233 UTC</a:t>
              </a:r>
              <a:endParaRPr/>
            </a:p>
          </p:txBody>
        </p:sp>
        <p:sp>
          <p:nvSpPr>
            <p:cNvPr id="243" name="Google Shape;243;p3"/>
            <p:cNvSpPr txBox="1"/>
            <p:nvPr/>
          </p:nvSpPr>
          <p:spPr>
            <a:xfrm>
              <a:off x="5081574" y="2209740"/>
              <a:ext cx="88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1612 UTC</a:t>
              </a:r>
              <a:endParaRPr/>
            </a:p>
          </p:txBody>
        </p:sp>
        <p:sp>
          <p:nvSpPr>
            <p:cNvPr id="244" name="Google Shape;244;p3"/>
            <p:cNvSpPr txBox="1"/>
            <p:nvPr/>
          </p:nvSpPr>
          <p:spPr>
            <a:xfrm>
              <a:off x="4181856" y="2059532"/>
              <a:ext cx="88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1710 UTC</a:t>
              </a:r>
              <a:endParaRPr/>
            </a:p>
          </p:txBody>
        </p:sp>
        <p:sp>
          <p:nvSpPr>
            <p:cNvPr id="245" name="Google Shape;245;p3"/>
            <p:cNvSpPr txBox="1"/>
            <p:nvPr/>
          </p:nvSpPr>
          <p:spPr>
            <a:xfrm>
              <a:off x="5463488" y="1530853"/>
              <a:ext cx="1382110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DORIAN</a:t>
              </a:r>
              <a:endParaRPr/>
            </a:p>
          </p:txBody>
        </p:sp>
      </p:grpSp>
      <p:grpSp>
        <p:nvGrpSpPr>
          <p:cNvPr id="246" name="Google Shape;246;p3"/>
          <p:cNvGrpSpPr/>
          <p:nvPr/>
        </p:nvGrpSpPr>
        <p:grpSpPr>
          <a:xfrm>
            <a:off x="8181128" y="1493520"/>
            <a:ext cx="4089721" cy="4784951"/>
            <a:chOff x="8181128" y="1493520"/>
            <a:chExt cx="4089721" cy="4784951"/>
          </a:xfrm>
        </p:grpSpPr>
        <p:grpSp>
          <p:nvGrpSpPr>
            <p:cNvPr id="247" name="Google Shape;247;p3"/>
            <p:cNvGrpSpPr/>
            <p:nvPr/>
          </p:nvGrpSpPr>
          <p:grpSpPr>
            <a:xfrm>
              <a:off x="8181128" y="1493520"/>
              <a:ext cx="4089721" cy="3557828"/>
              <a:chOff x="8181128" y="1493520"/>
              <a:chExt cx="4089721" cy="3557828"/>
            </a:xfrm>
          </p:grpSpPr>
          <p:pic>
            <p:nvPicPr>
              <p:cNvPr id="248" name="Google Shape;248;p3"/>
              <p:cNvPicPr preferRelativeResize="0"/>
              <p:nvPr/>
            </p:nvPicPr>
            <p:blipFill rotWithShape="1">
              <a:blip r:embed="rId5">
                <a:alphaModFix/>
              </a:blip>
              <a:srcRect l="1447" t="861" r="3223" b="1451"/>
              <a:stretch/>
            </p:blipFill>
            <p:spPr>
              <a:xfrm>
                <a:off x="8181128" y="1943052"/>
                <a:ext cx="3886200" cy="291631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49" name="Google Shape;249;p3"/>
              <p:cNvCxnSpPr/>
              <p:nvPr/>
            </p:nvCxnSpPr>
            <p:spPr>
              <a:xfrm rot="10800000" flipH="1">
                <a:off x="9487431" y="3301450"/>
                <a:ext cx="1869901" cy="594536"/>
              </a:xfrm>
              <a:prstGeom prst="straightConnector1">
                <a:avLst/>
              </a:prstGeom>
              <a:noFill/>
              <a:ln w="57150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sp>
            <p:nvSpPr>
              <p:cNvPr id="250" name="Google Shape;250;p3"/>
              <p:cNvSpPr txBox="1"/>
              <p:nvPr/>
            </p:nvSpPr>
            <p:spPr>
              <a:xfrm rot="20509535">
                <a:off x="9675993" y="3051257"/>
                <a:ext cx="1181643" cy="5847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dirty="0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45 km</a:t>
                </a: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dirty="0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reposition</a:t>
                </a:r>
                <a:endParaRPr dirty="0"/>
              </a:p>
            </p:txBody>
          </p:sp>
          <p:sp>
            <p:nvSpPr>
              <p:cNvPr id="251" name="Google Shape;251;p3"/>
              <p:cNvSpPr txBox="1"/>
              <p:nvPr/>
            </p:nvSpPr>
            <p:spPr>
              <a:xfrm>
                <a:off x="11882601" y="3967448"/>
                <a:ext cx="388248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1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km</a:t>
                </a:r>
                <a:endParaRPr/>
              </a:p>
            </p:txBody>
          </p:sp>
          <p:sp>
            <p:nvSpPr>
              <p:cNvPr id="252" name="Google Shape;252;p3"/>
              <p:cNvSpPr txBox="1"/>
              <p:nvPr/>
            </p:nvSpPr>
            <p:spPr>
              <a:xfrm>
                <a:off x="9342203" y="4789738"/>
                <a:ext cx="388248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1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km</a:t>
                </a:r>
                <a:endParaRPr/>
              </a:p>
            </p:txBody>
          </p:sp>
          <p:sp>
            <p:nvSpPr>
              <p:cNvPr id="253" name="Google Shape;253;p3"/>
              <p:cNvSpPr txBox="1"/>
              <p:nvPr/>
            </p:nvSpPr>
            <p:spPr>
              <a:xfrm>
                <a:off x="9052940" y="4121887"/>
                <a:ext cx="88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1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1201 UTC</a:t>
                </a:r>
                <a:endParaRPr/>
              </a:p>
            </p:txBody>
          </p:sp>
          <p:sp>
            <p:nvSpPr>
              <p:cNvPr id="254" name="Google Shape;254;p3"/>
              <p:cNvSpPr txBox="1"/>
              <p:nvPr/>
            </p:nvSpPr>
            <p:spPr>
              <a:xfrm>
                <a:off x="11122874" y="3495240"/>
                <a:ext cx="88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1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1338 UTC</a:t>
                </a:r>
                <a:endParaRPr/>
              </a:p>
            </p:txBody>
          </p:sp>
          <p:sp>
            <p:nvSpPr>
              <p:cNvPr id="255" name="Google Shape;255;p3"/>
              <p:cNvSpPr txBox="1"/>
              <p:nvPr/>
            </p:nvSpPr>
            <p:spPr>
              <a:xfrm>
                <a:off x="11171915" y="2777379"/>
                <a:ext cx="88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1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1451 UTC</a:t>
                </a:r>
                <a:endParaRPr/>
              </a:p>
            </p:txBody>
          </p:sp>
          <p:sp>
            <p:nvSpPr>
              <p:cNvPr id="256" name="Google Shape;256;p3"/>
              <p:cNvSpPr txBox="1"/>
              <p:nvPr/>
            </p:nvSpPr>
            <p:spPr>
              <a:xfrm>
                <a:off x="10200297" y="2454106"/>
                <a:ext cx="88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1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1603 UTC</a:t>
                </a:r>
                <a:endParaRPr/>
              </a:p>
            </p:txBody>
          </p:sp>
          <p:sp>
            <p:nvSpPr>
              <p:cNvPr id="257" name="Google Shape;257;p3"/>
              <p:cNvSpPr txBox="1"/>
              <p:nvPr/>
            </p:nvSpPr>
            <p:spPr>
              <a:xfrm>
                <a:off x="9469122" y="2071201"/>
                <a:ext cx="88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1">
                    <a:solidFill>
                      <a:srgbClr val="FF0000"/>
                    </a:solidFill>
                    <a:latin typeface="Arial"/>
                    <a:ea typeface="Arial"/>
                    <a:cs typeface="Arial"/>
                    <a:sym typeface="Arial"/>
                  </a:rPr>
                  <a:t>1722 UTC</a:t>
                </a:r>
                <a:endParaRPr/>
              </a:p>
            </p:txBody>
          </p:sp>
          <p:sp>
            <p:nvSpPr>
              <p:cNvPr id="258" name="Google Shape;258;p3"/>
              <p:cNvSpPr txBox="1"/>
              <p:nvPr/>
            </p:nvSpPr>
            <p:spPr>
              <a:xfrm>
                <a:off x="9601200" y="1493520"/>
                <a:ext cx="128583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dirty="0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SALLY</a:t>
                </a:r>
                <a:endParaRPr dirty="0"/>
              </a:p>
            </p:txBody>
          </p:sp>
        </p:grpSp>
        <p:sp>
          <p:nvSpPr>
            <p:cNvPr id="259" name="Google Shape;259;p3"/>
            <p:cNvSpPr txBox="1"/>
            <p:nvPr/>
          </p:nvSpPr>
          <p:spPr>
            <a:xfrm>
              <a:off x="8262336" y="5108920"/>
              <a:ext cx="3777263" cy="1169551"/>
            </a:xfrm>
            <a:prstGeom prst="rect">
              <a:avLst/>
            </a:prstGeom>
            <a:noFill/>
            <a:ln w="9525" cap="flat" cmpd="sng">
              <a:solidFill>
                <a:srgbClr val="5757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i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NHC 15 UTC Discussion: “A recent fix from an Air Force Reserve Hurricane Hunter aircraft indicates that </a:t>
              </a:r>
              <a:r>
                <a:rPr lang="en-US" sz="1400" i="1" u="sng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the center has reformed to the east </a:t>
              </a:r>
              <a:r>
                <a:rPr lang="en-US" sz="1400" i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of the previous estimated location, </a:t>
              </a:r>
              <a:r>
                <a:rPr lang="en-US" sz="1400" i="1" u="sng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beneath the burst of deep convection</a:t>
              </a:r>
              <a:r>
                <a:rPr lang="en-US" sz="1400" i="1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.”</a:t>
              </a: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213" name="Google Shape;213;p2"/>
          <p:cNvSpPr txBox="1"/>
          <p:nvPr/>
        </p:nvSpPr>
        <p:spPr>
          <a:xfrm>
            <a:off x="4800600" y="437659"/>
            <a:ext cx="299410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MOTIVATION</a:t>
            </a:r>
            <a:endParaRPr sz="1600" u="sng" dirty="0"/>
          </a:p>
        </p:txBody>
      </p:sp>
      <p:sp>
        <p:nvSpPr>
          <p:cNvPr id="214" name="Google Shape;214;p2"/>
          <p:cNvSpPr/>
          <p:nvPr/>
        </p:nvSpPr>
        <p:spPr>
          <a:xfrm>
            <a:off x="166616" y="971594"/>
            <a:ext cx="12025384" cy="3700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33363" indent="-233363">
              <a:spcBef>
                <a:spcPts val="6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</a:rPr>
              <a:t>Onset of rapid intensification (RI) typically occurs when TCs are weak -- MSLP &gt; 1000 </a:t>
            </a:r>
            <a:r>
              <a:rPr lang="en-US" sz="2200" dirty="0" err="1">
                <a:solidFill>
                  <a:srgbClr val="666666"/>
                </a:solidFill>
              </a:rPr>
              <a:t>hPa</a:t>
            </a:r>
            <a:r>
              <a:rPr lang="en-US" sz="2200" dirty="0">
                <a:solidFill>
                  <a:srgbClr val="666666"/>
                </a:solidFill>
              </a:rPr>
              <a:t>; tropical depression or early tropical storm stage (Wang and Jiang 2021)</a:t>
            </a:r>
          </a:p>
          <a:p>
            <a:pPr marL="233363" marR="0" lvl="0" indent="-233363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  <a:sym typeface="Arial"/>
              </a:rPr>
              <a:t>Development of an aligned circulation is a key step </a:t>
            </a:r>
            <a:endParaRPr sz="2200" dirty="0"/>
          </a:p>
          <a:p>
            <a:pPr marL="225425" marR="0" lvl="0" indent="-225425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  <a:sym typeface="Arial"/>
              </a:rPr>
              <a:t>Understanding how alignment occurs is particularly challenging for weak TCs </a:t>
            </a:r>
          </a:p>
          <a:p>
            <a:pPr marL="682625" marR="0" lvl="1" indent="-225425" algn="l" rtl="0">
              <a:spcBef>
                <a:spcPts val="3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Weak rotational constraint </a:t>
            </a:r>
          </a:p>
          <a:p>
            <a:pPr marL="682625" lvl="1" indent="-225425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666666"/>
                </a:solidFill>
                <a:sym typeface="Arial"/>
              </a:rPr>
              <a:t>Vulnerable to hostile environments (dry air, vertical shear)</a:t>
            </a:r>
            <a:endParaRPr lang="en-US" sz="1800" dirty="0">
              <a:solidFill>
                <a:srgbClr val="666666"/>
              </a:solidFill>
            </a:endParaRPr>
          </a:p>
          <a:p>
            <a:pPr marL="682625" lvl="1" indent="-225425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Occupy a different parameter space of intensification processes than stronger TCs</a:t>
            </a:r>
            <a:endParaRPr lang="en-US" sz="1800" b="0" i="0" u="none" strike="noStrike" cap="none" dirty="0">
              <a:solidFill>
                <a:srgbClr val="666666"/>
              </a:solidFill>
              <a:sym typeface="Arial"/>
            </a:endParaRPr>
          </a:p>
          <a:p>
            <a:pPr marL="225425" indent="-225425">
              <a:spcBef>
                <a:spcPts val="6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</a:rPr>
              <a:t>Alignment can be achieved through a repositioning of the low-level circulation (LLC) toward a midlevel circulation (MLC)</a:t>
            </a:r>
          </a:p>
          <a:p>
            <a:pPr marL="225425" marR="0" lvl="0" indent="-225425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endParaRPr sz="16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A2BF009-922A-48C1-BF2D-E84D6C086B79}"/>
              </a:ext>
            </a:extLst>
          </p:cNvPr>
          <p:cNvGrpSpPr/>
          <p:nvPr/>
        </p:nvGrpSpPr>
        <p:grpSpPr>
          <a:xfrm>
            <a:off x="49275" y="4385212"/>
            <a:ext cx="12066525" cy="2286225"/>
            <a:chOff x="49275" y="4385212"/>
            <a:chExt cx="12066525" cy="2286225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193D7D5-195E-479C-B22D-4E77AD1DB24A}"/>
                </a:ext>
              </a:extLst>
            </p:cNvPr>
            <p:cNvGrpSpPr/>
            <p:nvPr/>
          </p:nvGrpSpPr>
          <p:grpSpPr>
            <a:xfrm>
              <a:off x="49275" y="4385212"/>
              <a:ext cx="12066525" cy="2286225"/>
              <a:chOff x="49275" y="4489987"/>
              <a:chExt cx="12066525" cy="2286225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D5BC8F7D-0752-CE6B-00E1-62E39295D745}"/>
                  </a:ext>
                </a:extLst>
              </p:cNvPr>
              <p:cNvGrpSpPr/>
              <p:nvPr/>
            </p:nvGrpSpPr>
            <p:grpSpPr>
              <a:xfrm>
                <a:off x="49275" y="4489987"/>
                <a:ext cx="12066525" cy="2286225"/>
                <a:chOff x="354075" y="4553487"/>
                <a:chExt cx="12066525" cy="2286225"/>
              </a:xfrm>
            </p:grpSpPr>
            <p:pic>
              <p:nvPicPr>
                <p:cNvPr id="2" name="Google Shape;304;p6">
                  <a:extLst>
                    <a:ext uri="{FF2B5EF4-FFF2-40B4-BE49-F238E27FC236}">
                      <a16:creationId xmlns:a16="http://schemas.microsoft.com/office/drawing/2014/main" id="{DA03BFB5-86D5-19DD-4A2B-77E377877F1B}"/>
                    </a:ext>
                  </a:extLst>
                </p:cNvPr>
                <p:cNvPicPr preferRelativeResize="0">
                  <a:picLocks noChangeAspect="1"/>
                </p:cNvPicPr>
                <p:nvPr/>
              </p:nvPicPr>
              <p:blipFill rotWithShape="1">
                <a:blip r:embed="rId3">
                  <a:alphaModFix/>
                </a:blip>
                <a:srcRect t="14400" r="58504"/>
                <a:stretch/>
              </p:blipFill>
              <p:spPr>
                <a:xfrm>
                  <a:off x="722379" y="4873752"/>
                  <a:ext cx="2103118" cy="195681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" name="Google Shape;316;p7">
                  <a:extLst>
                    <a:ext uri="{FF2B5EF4-FFF2-40B4-BE49-F238E27FC236}">
                      <a16:creationId xmlns:a16="http://schemas.microsoft.com/office/drawing/2014/main" id="{3844ED92-D256-2307-784D-B4733006BA92}"/>
                    </a:ext>
                  </a:extLst>
                </p:cNvPr>
                <p:cNvPicPr preferRelativeResize="0">
                  <a:picLocks noChangeAspect="1"/>
                </p:cNvPicPr>
                <p:nvPr/>
              </p:nvPicPr>
              <p:blipFill rotWithShape="1">
                <a:blip r:embed="rId4">
                  <a:alphaModFix/>
                </a:blip>
                <a:srcRect l="5412" t="14400" r="58505"/>
                <a:stretch/>
              </p:blipFill>
              <p:spPr>
                <a:xfrm>
                  <a:off x="2779777" y="4873752"/>
                  <a:ext cx="1828799" cy="195681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" name="Google Shape;326;p8">
                  <a:extLst>
                    <a:ext uri="{FF2B5EF4-FFF2-40B4-BE49-F238E27FC236}">
                      <a16:creationId xmlns:a16="http://schemas.microsoft.com/office/drawing/2014/main" id="{478A1674-6B5E-5D06-960B-8B888A85715A}"/>
                    </a:ext>
                  </a:extLst>
                </p:cNvPr>
                <p:cNvPicPr preferRelativeResize="0">
                  <a:picLocks noChangeAspect="1"/>
                </p:cNvPicPr>
                <p:nvPr/>
              </p:nvPicPr>
              <p:blipFill rotWithShape="1">
                <a:blip r:embed="rId5">
                  <a:alphaModFix/>
                </a:blip>
                <a:srcRect l="5593" t="15600" r="58684"/>
                <a:stretch/>
              </p:blipFill>
              <p:spPr>
                <a:xfrm>
                  <a:off x="4559807" y="4910328"/>
                  <a:ext cx="1810513" cy="192938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397AD94F-21A3-A037-7AB2-3DA65D6877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5593" t="14000" r="51647"/>
                <a:stretch/>
              </p:blipFill>
              <p:spPr>
                <a:xfrm>
                  <a:off x="6345934" y="4873752"/>
                  <a:ext cx="2167128" cy="1965960"/>
                </a:xfrm>
                <a:prstGeom prst="rect">
                  <a:avLst/>
                </a:prstGeom>
              </p:spPr>
            </p:pic>
            <p:sp>
              <p:nvSpPr>
                <p:cNvPr id="6" name="Google Shape;305;p6">
                  <a:extLst>
                    <a:ext uri="{FF2B5EF4-FFF2-40B4-BE49-F238E27FC236}">
                      <a16:creationId xmlns:a16="http://schemas.microsoft.com/office/drawing/2014/main" id="{6BDE16A8-DB3D-C9A7-7182-0577252606FA}"/>
                    </a:ext>
                  </a:extLst>
                </p:cNvPr>
                <p:cNvSpPr txBox="1"/>
                <p:nvPr/>
              </p:nvSpPr>
              <p:spPr>
                <a:xfrm>
                  <a:off x="1083017" y="6308641"/>
                  <a:ext cx="535798" cy="3077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b="1" dirty="0">
                      <a:solidFill>
                        <a:srgbClr val="FF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LLC</a:t>
                  </a:r>
                  <a:endParaRPr sz="1100" b="1" dirty="0"/>
                </a:p>
              </p:txBody>
            </p:sp>
            <p:sp>
              <p:nvSpPr>
                <p:cNvPr id="7" name="Google Shape;310;p6">
                  <a:extLst>
                    <a:ext uri="{FF2B5EF4-FFF2-40B4-BE49-F238E27FC236}">
                      <a16:creationId xmlns:a16="http://schemas.microsoft.com/office/drawing/2014/main" id="{3392964D-91E5-E797-E985-81EAC70AAAD3}"/>
                    </a:ext>
                  </a:extLst>
                </p:cNvPr>
                <p:cNvSpPr txBox="1"/>
                <p:nvPr/>
              </p:nvSpPr>
              <p:spPr>
                <a:xfrm>
                  <a:off x="354075" y="4553487"/>
                  <a:ext cx="8651747" cy="3231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500" i="1" dirty="0">
                      <a:solidFill>
                        <a:srgbClr val="666666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Midlevel (5-km) winds from ground-based radar, low-level aircraft fixes for Hurricane Sally (2020)</a:t>
                  </a:r>
                  <a:endParaRPr sz="1500" dirty="0"/>
                </a:p>
              </p:txBody>
            </p:sp>
            <p:sp>
              <p:nvSpPr>
                <p:cNvPr id="8" name="Google Shape;306;p6">
                  <a:extLst>
                    <a:ext uri="{FF2B5EF4-FFF2-40B4-BE49-F238E27FC236}">
                      <a16:creationId xmlns:a16="http://schemas.microsoft.com/office/drawing/2014/main" id="{4360F26C-B99D-DFBE-1C6A-88815F9B35CD}"/>
                    </a:ext>
                  </a:extLst>
                </p:cNvPr>
                <p:cNvSpPr txBox="1"/>
                <p:nvPr/>
              </p:nvSpPr>
              <p:spPr>
                <a:xfrm>
                  <a:off x="6166107" y="6194500"/>
                  <a:ext cx="1149094" cy="5231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dirty="0">
                      <a:solidFill>
                        <a:srgbClr val="7030A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GLM lightning</a:t>
                  </a:r>
                  <a:endParaRPr sz="1100" dirty="0"/>
                </a:p>
              </p:txBody>
            </p:sp>
            <p:sp>
              <p:nvSpPr>
                <p:cNvPr id="9" name="Google Shape;308;p6">
                  <a:extLst>
                    <a:ext uri="{FF2B5EF4-FFF2-40B4-BE49-F238E27FC236}">
                      <a16:creationId xmlns:a16="http://schemas.microsoft.com/office/drawing/2014/main" id="{E2D43976-2D14-3BC6-767B-5108E1787C74}"/>
                    </a:ext>
                  </a:extLst>
                </p:cNvPr>
                <p:cNvSpPr txBox="1"/>
                <p:nvPr/>
              </p:nvSpPr>
              <p:spPr>
                <a:xfrm>
                  <a:off x="8689846" y="4915639"/>
                  <a:ext cx="3730754" cy="1754286"/>
                </a:xfrm>
                <a:prstGeom prst="rect">
                  <a:avLst/>
                </a:prstGeom>
                <a:solidFill>
                  <a:srgbClr val="FBE4D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169863" marR="0" lvl="0" indent="-16986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666666"/>
                    </a:buClr>
                    <a:buSzPts val="2000"/>
                    <a:buFont typeface="Arial"/>
                    <a:buChar char="•"/>
                  </a:pPr>
                  <a:r>
                    <a:rPr lang="en-US" sz="1800" dirty="0">
                      <a:solidFill>
                        <a:srgbClr val="666666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</a:t>
                  </a:r>
                  <a:r>
                    <a:rPr lang="en-US" sz="1800" b="0" i="0" u="none" strike="noStrike" cap="none" dirty="0">
                      <a:solidFill>
                        <a:srgbClr val="666666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ow-level circulation (“   ”) repositions toward midlevel circulation (“</a:t>
                  </a:r>
                  <a:r>
                    <a:rPr lang="en-US" sz="1800" b="1" i="0" u="none" strike="noStrike" cap="none" dirty="0">
                      <a:solidFill>
                        <a:srgbClr val="FF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M</a:t>
                  </a:r>
                  <a:r>
                    <a:rPr lang="en-US" sz="1800" b="0" i="0" u="none" strike="noStrike" cap="none" dirty="0">
                      <a:solidFill>
                        <a:srgbClr val="666666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”), </a:t>
                  </a:r>
                  <a:r>
                    <a:rPr lang="en-US" sz="1800" dirty="0">
                      <a:solidFill>
                        <a:srgbClr val="666666"/>
                      </a:solidFill>
                    </a:rPr>
                    <a:t>coincident with GLM-detected </a:t>
                  </a:r>
                  <a:r>
                    <a:rPr lang="en-US" sz="1800" b="0" i="0" u="none" strike="noStrike" cap="none" dirty="0">
                      <a:solidFill>
                        <a:srgbClr val="666666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lightning</a:t>
                  </a:r>
                </a:p>
                <a:p>
                  <a:pPr marL="169863" marR="0" lvl="0" indent="-16986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666666"/>
                    </a:buClr>
                    <a:buSzPts val="2000"/>
                    <a:buFont typeface="Arial"/>
                    <a:buChar char="•"/>
                  </a:pPr>
                  <a:r>
                    <a:rPr lang="en-US" sz="1800" dirty="0">
                      <a:solidFill>
                        <a:srgbClr val="666666"/>
                      </a:solidFill>
                    </a:rPr>
                    <a:t>TC intensifies (5 km winds increase)</a:t>
                  </a:r>
                  <a:endParaRPr sz="1200" dirty="0"/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709C3E24-C5C8-7A36-BEC8-630B33344993}"/>
                    </a:ext>
                  </a:extLst>
                </p:cNvPr>
                <p:cNvSpPr txBox="1"/>
                <p:nvPr/>
              </p:nvSpPr>
              <p:spPr>
                <a:xfrm>
                  <a:off x="1828802" y="4928770"/>
                  <a:ext cx="926857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2">
                          <a:lumMod val="75000"/>
                        </a:schemeClr>
                      </a:solidFill>
                    </a:rPr>
                    <a:t>12:00 UTC</a:t>
                  </a:r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F9EBF1F0-6CEF-D1DE-D7C6-48B6C65A2B1F}"/>
                    </a:ext>
                  </a:extLst>
                </p:cNvPr>
                <p:cNvSpPr txBox="1"/>
                <p:nvPr/>
              </p:nvSpPr>
              <p:spPr>
                <a:xfrm>
                  <a:off x="3608834" y="4925722"/>
                  <a:ext cx="926857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2">
                          <a:lumMod val="75000"/>
                        </a:schemeClr>
                      </a:solidFill>
                    </a:rPr>
                    <a:t>13:37 UTC</a:t>
                  </a:r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CBB9C6A5-C727-E1A7-D860-8884A59C8895}"/>
                    </a:ext>
                  </a:extLst>
                </p:cNvPr>
                <p:cNvSpPr txBox="1"/>
                <p:nvPr/>
              </p:nvSpPr>
              <p:spPr>
                <a:xfrm>
                  <a:off x="5382770" y="4934866"/>
                  <a:ext cx="926857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2">
                          <a:lumMod val="75000"/>
                        </a:schemeClr>
                      </a:solidFill>
                    </a:rPr>
                    <a:t>14:50 UTC</a:t>
                  </a: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3ECF9B08-B329-1FAD-74CB-E2FAD60E31F7}"/>
                    </a:ext>
                  </a:extLst>
                </p:cNvPr>
                <p:cNvSpPr txBox="1"/>
                <p:nvPr/>
              </p:nvSpPr>
              <p:spPr>
                <a:xfrm>
                  <a:off x="7181090" y="4931818"/>
                  <a:ext cx="926857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2">
                          <a:lumMod val="75000"/>
                        </a:schemeClr>
                      </a:solidFill>
                    </a:rPr>
                    <a:t>16:03 UTC</a:t>
                  </a:r>
                </a:p>
              </p:txBody>
            </p:sp>
          </p:grpSp>
          <p:sp>
            <p:nvSpPr>
              <p:cNvPr id="16" name="Star: 5 Points 15">
                <a:extLst>
                  <a:ext uri="{FF2B5EF4-FFF2-40B4-BE49-F238E27FC236}">
                    <a16:creationId xmlns:a16="http://schemas.microsoft.com/office/drawing/2014/main" id="{BB2274FE-8D79-4D8B-8181-66B37BF19078}"/>
                  </a:ext>
                </a:extLst>
              </p:cNvPr>
              <p:cNvSpPr/>
              <p:nvPr/>
            </p:nvSpPr>
            <p:spPr>
              <a:xfrm>
                <a:off x="955590" y="6120713"/>
                <a:ext cx="164756" cy="148281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Star: 5 Points 19">
                <a:extLst>
                  <a:ext uri="{FF2B5EF4-FFF2-40B4-BE49-F238E27FC236}">
                    <a16:creationId xmlns:a16="http://schemas.microsoft.com/office/drawing/2014/main" id="{10C02658-DC6A-4117-99EA-6480C9C89D10}"/>
                  </a:ext>
                </a:extLst>
              </p:cNvPr>
              <p:cNvSpPr/>
              <p:nvPr/>
            </p:nvSpPr>
            <p:spPr>
              <a:xfrm>
                <a:off x="2977980" y="5993026"/>
                <a:ext cx="164756" cy="148281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Star: 5 Points 20">
                <a:extLst>
                  <a:ext uri="{FF2B5EF4-FFF2-40B4-BE49-F238E27FC236}">
                    <a16:creationId xmlns:a16="http://schemas.microsoft.com/office/drawing/2014/main" id="{8AAB7971-0571-4FB6-8394-20BA8232E9A0}"/>
                  </a:ext>
                </a:extLst>
              </p:cNvPr>
              <p:cNvSpPr/>
              <p:nvPr/>
            </p:nvSpPr>
            <p:spPr>
              <a:xfrm>
                <a:off x="4786185" y="5857102"/>
                <a:ext cx="164756" cy="148281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Star: 5 Points 21">
                <a:extLst>
                  <a:ext uri="{FF2B5EF4-FFF2-40B4-BE49-F238E27FC236}">
                    <a16:creationId xmlns:a16="http://schemas.microsoft.com/office/drawing/2014/main" id="{417B8A37-114F-4E65-9C58-90428792BF42}"/>
                  </a:ext>
                </a:extLst>
              </p:cNvPr>
              <p:cNvSpPr/>
              <p:nvPr/>
            </p:nvSpPr>
            <p:spPr>
              <a:xfrm>
                <a:off x="6437254" y="5803323"/>
                <a:ext cx="164756" cy="148281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         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DADCA04-0F59-4347-B09B-C45E845E04CF}"/>
                  </a:ext>
                </a:extLst>
              </p:cNvPr>
              <p:cNvSpPr txBox="1"/>
              <p:nvPr/>
            </p:nvSpPr>
            <p:spPr>
              <a:xfrm>
                <a:off x="1461786" y="5797948"/>
                <a:ext cx="3337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FF0000"/>
                    </a:solidFill>
                  </a:rPr>
                  <a:t>M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5426036-1BBF-4970-A702-DD32AB7BCBB8}"/>
                  </a:ext>
                </a:extLst>
              </p:cNvPr>
              <p:cNvSpPr txBox="1"/>
              <p:nvPr/>
            </p:nvSpPr>
            <p:spPr>
              <a:xfrm>
                <a:off x="3121710" y="5793829"/>
                <a:ext cx="3337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FF0000"/>
                    </a:solidFill>
                  </a:rPr>
                  <a:t>M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5D45C6B-6BF0-4562-BFA5-867D504E50E2}"/>
                  </a:ext>
                </a:extLst>
              </p:cNvPr>
              <p:cNvSpPr txBox="1"/>
              <p:nvPr/>
            </p:nvSpPr>
            <p:spPr>
              <a:xfrm>
                <a:off x="4793991" y="5736165"/>
                <a:ext cx="3337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FF0000"/>
                    </a:solidFill>
                  </a:rPr>
                  <a:t>M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1E1F509-5AB7-4DA3-B2C0-1A7D03EA80FD}"/>
                  </a:ext>
                </a:extLst>
              </p:cNvPr>
              <p:cNvSpPr txBox="1"/>
              <p:nvPr/>
            </p:nvSpPr>
            <p:spPr>
              <a:xfrm>
                <a:off x="6425083" y="5694975"/>
                <a:ext cx="3337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FF0000"/>
                    </a:solidFill>
                  </a:rPr>
                  <a:t>M</a:t>
                </a:r>
              </a:p>
            </p:txBody>
          </p:sp>
        </p:grpSp>
        <p:sp>
          <p:nvSpPr>
            <p:cNvPr id="28" name="Star: 5 Points 27">
              <a:extLst>
                <a:ext uri="{FF2B5EF4-FFF2-40B4-BE49-F238E27FC236}">
                  <a16:creationId xmlns:a16="http://schemas.microsoft.com/office/drawing/2014/main" id="{1DFAF5F5-892A-4EAF-913B-D2AE25D9B8EE}"/>
                </a:ext>
              </a:extLst>
            </p:cNvPr>
            <p:cNvSpPr/>
            <p:nvPr/>
          </p:nvSpPr>
          <p:spPr>
            <a:xfrm>
              <a:off x="10937790" y="4882130"/>
              <a:ext cx="164756" cy="148281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669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30DAFE-7E0B-35C2-14D5-683155AAC9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20</a:t>
            </a:fld>
            <a:endParaRPr lang="en-US"/>
          </a:p>
        </p:txBody>
      </p:sp>
      <p:sp>
        <p:nvSpPr>
          <p:cNvPr id="5" name="Google Shape;265;p4">
            <a:extLst>
              <a:ext uri="{FF2B5EF4-FFF2-40B4-BE49-F238E27FC236}">
                <a16:creationId xmlns:a16="http://schemas.microsoft.com/office/drawing/2014/main" id="{23EF1048-A941-2058-66B7-EC3F7CB9309F}"/>
              </a:ext>
            </a:extLst>
          </p:cNvPr>
          <p:cNvSpPr txBox="1"/>
          <p:nvPr/>
        </p:nvSpPr>
        <p:spPr>
          <a:xfrm>
            <a:off x="4805246" y="2432647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APPROACH</a:t>
            </a:r>
            <a:endParaRPr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D4D813-11F5-F000-EB15-72C241AE0520}"/>
              </a:ext>
            </a:extLst>
          </p:cNvPr>
          <p:cNvSpPr txBox="1"/>
          <p:nvPr/>
        </p:nvSpPr>
        <p:spPr>
          <a:xfrm>
            <a:off x="27285" y="3022773"/>
            <a:ext cx="11988308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3363" marR="0" lvl="0" indent="-233363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Examine kinematic and precipitation structure and evolution of weak TCs undergoing repositioning and alignment</a:t>
            </a:r>
            <a:endParaRPr lang="en-US" sz="2400" dirty="0">
              <a:solidFill>
                <a:srgbClr val="666666"/>
              </a:solidFill>
            </a:endParaRPr>
          </a:p>
          <a:p>
            <a:pPr marL="233363" marR="0" lvl="0" indent="-233363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Compare with non-aligning TCs</a:t>
            </a:r>
          </a:p>
          <a:p>
            <a:pPr marL="233363" marR="0" lvl="0" indent="-233363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Use multiplatform (airborne, spaceborne, ground-based) observations to characterize relevant structures and their evolution during alignment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8087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bldLvl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89443E-AE61-4863-B1B7-351845FE36D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21</a:t>
            </a:fld>
            <a:endParaRPr lang="en-US"/>
          </a:p>
        </p:txBody>
      </p:sp>
      <p:sp>
        <p:nvSpPr>
          <p:cNvPr id="6" name="Google Shape;488;p19">
            <a:extLst>
              <a:ext uri="{FF2B5EF4-FFF2-40B4-BE49-F238E27FC236}">
                <a16:creationId xmlns:a16="http://schemas.microsoft.com/office/drawing/2014/main" id="{7B93EE85-4484-4833-B74A-A92798E2E95F}"/>
              </a:ext>
            </a:extLst>
          </p:cNvPr>
          <p:cNvSpPr txBox="1"/>
          <p:nvPr/>
        </p:nvSpPr>
        <p:spPr>
          <a:xfrm>
            <a:off x="228655" y="903487"/>
            <a:ext cx="11742821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COMPOSITE STRUCTURE OF ALIGNING VS. NON-ALIGNING WEAK TC</a:t>
            </a:r>
            <a:r>
              <a:rPr lang="en-US" sz="2600" u="sng" dirty="0">
                <a:solidFill>
                  <a:srgbClr val="666666"/>
                </a:solidFill>
              </a:rPr>
              <a:t>s</a:t>
            </a:r>
            <a:endParaRPr sz="2600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5DB5C8-6565-4FAC-B0D8-F0AFA6E2DC8A}"/>
              </a:ext>
            </a:extLst>
          </p:cNvPr>
          <p:cNvSpPr txBox="1"/>
          <p:nvPr/>
        </p:nvSpPr>
        <p:spPr>
          <a:xfrm>
            <a:off x="250629" y="1530558"/>
            <a:ext cx="12082619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3363" marR="0" lvl="0" indent="-233363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Select weak (TD, TS) TCs from TC-RADAR database (Fischer et al. 2022)</a:t>
            </a:r>
          </a:p>
          <a:p>
            <a:pPr marL="233363" marR="0" lvl="0" indent="-233363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Only use cases </a:t>
            </a:r>
            <a:r>
              <a:rPr lang="en-US" sz="2400" dirty="0">
                <a:solidFill>
                  <a:srgbClr val="666666"/>
                </a:solidFill>
              </a:rPr>
              <a:t>of “serial sampling” – consecutive TDR missions within 12 h </a:t>
            </a:r>
          </a:p>
          <a:p>
            <a:pPr marL="806450" marR="0" lvl="0" indent="-288925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</a:rPr>
              <a:t>“Pre-alignment”, “Alignment”:</a:t>
            </a:r>
            <a:r>
              <a:rPr lang="en-US" sz="2200" dirty="0">
                <a:solidFill>
                  <a:srgbClr val="666666"/>
                </a:solidFill>
                <a:sym typeface="Wingdings" panose="05000000000000000000" pitchFamily="2" charset="2"/>
              </a:rPr>
              <a:t> </a:t>
            </a:r>
            <a:r>
              <a:rPr lang="en-US" sz="22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2-6 km </a:t>
            </a:r>
            <a:r>
              <a:rPr lang="en-US" sz="2200" dirty="0">
                <a:solidFill>
                  <a:srgbClr val="666666"/>
                </a:solidFill>
              </a:rPr>
              <a:t>circulation centers initially &gt; 40 km displaced and then become &lt; 40 km </a:t>
            </a:r>
            <a:r>
              <a:rPr lang="en-US" sz="2200" dirty="0">
                <a:solidFill>
                  <a:srgbClr val="666666"/>
                </a:solidFill>
                <a:sym typeface="Wingdings" panose="05000000000000000000" pitchFamily="2" charset="2"/>
              </a:rPr>
              <a:t>displaced over next 12 h</a:t>
            </a:r>
            <a:endParaRPr lang="en-US" sz="2200" dirty="0">
              <a:solidFill>
                <a:srgbClr val="666666"/>
              </a:solidFill>
            </a:endParaRPr>
          </a:p>
          <a:p>
            <a:pPr marL="806450" marR="0" lvl="0" indent="-288925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200" dirty="0">
                <a:solidFill>
                  <a:srgbClr val="666666"/>
                </a:solidFill>
              </a:rPr>
              <a:t>“Non-alignment”</a:t>
            </a:r>
            <a:r>
              <a:rPr lang="en-US" sz="2200" dirty="0">
                <a:solidFill>
                  <a:srgbClr val="666666"/>
                </a:solidFill>
                <a:sym typeface="Wingdings" panose="05000000000000000000" pitchFamily="2" charset="2"/>
              </a:rPr>
              <a:t>: </a:t>
            </a:r>
            <a:r>
              <a:rPr lang="en-US" sz="22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2-6 km circulation </a:t>
            </a:r>
            <a:r>
              <a:rPr lang="en-US" sz="2200" dirty="0">
                <a:solidFill>
                  <a:srgbClr val="666666"/>
                </a:solidFill>
              </a:rPr>
              <a:t>centers remain &gt; 40 km displaced over next 12 h</a:t>
            </a:r>
          </a:p>
          <a:p>
            <a:pPr marL="517525" marR="0" lvl="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</a:pPr>
            <a:endParaRPr lang="en-US" sz="2200" dirty="0">
              <a:solidFill>
                <a:srgbClr val="666666"/>
              </a:solidFill>
            </a:endParaRPr>
          </a:p>
          <a:p>
            <a:pPr marL="517525" marR="0" lvl="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</a:pPr>
            <a:endParaRPr lang="en-US" sz="2200" dirty="0">
              <a:solidFill>
                <a:srgbClr val="666666"/>
              </a:solidFill>
            </a:endParaRPr>
          </a:p>
          <a:p>
            <a:pPr marL="517525" marR="0" lvl="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</a:pPr>
            <a:endParaRPr lang="en-US" sz="2200" dirty="0">
              <a:solidFill>
                <a:srgbClr val="666666"/>
              </a:solidFill>
            </a:endParaRPr>
          </a:p>
          <a:p>
            <a:pPr marL="517525" marR="0" lvl="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</a:pPr>
            <a:endParaRPr lang="en-US" sz="2200" dirty="0">
              <a:solidFill>
                <a:srgbClr val="666666"/>
              </a:solidFill>
            </a:endParaRPr>
          </a:p>
          <a:p>
            <a:pPr marL="517525" marR="0" lvl="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</a:pPr>
            <a:endParaRPr lang="en-US" sz="2200" dirty="0">
              <a:solidFill>
                <a:srgbClr val="666666"/>
              </a:solidFill>
            </a:endParaRPr>
          </a:p>
          <a:p>
            <a:pPr marL="233363" marR="0" lvl="0" indent="-233363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endParaRPr lang="en-US" sz="22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774E5A7-15A7-72F2-8B91-3492A73AF64B}"/>
              </a:ext>
            </a:extLst>
          </p:cNvPr>
          <p:cNvGrpSpPr/>
          <p:nvPr/>
        </p:nvGrpSpPr>
        <p:grpSpPr>
          <a:xfrm>
            <a:off x="739104" y="3815799"/>
            <a:ext cx="10451949" cy="2546400"/>
            <a:chOff x="711672" y="4339470"/>
            <a:chExt cx="10451949" cy="2546400"/>
          </a:xfrm>
        </p:grpSpPr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22A87772-7BD3-44BC-A923-2D35666520E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60756115"/>
                </p:ext>
              </p:extLst>
            </p:nvPr>
          </p:nvGraphicFramePr>
          <p:xfrm>
            <a:off x="711672" y="4339470"/>
            <a:ext cx="10451949" cy="1667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Worksheet" r:id="rId2" imgW="6210153" imgH="990600" progId="Excel.Sheet.12">
                    <p:embed/>
                  </p:oleObj>
                </mc:Choice>
                <mc:Fallback>
                  <p:oleObj name="Worksheet" r:id="rId2" imgW="6210153" imgH="990600" progId="Excel.Shee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711672" y="4339470"/>
                          <a:ext cx="10451949" cy="16671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948FEFD-B51B-F20D-391B-0D555A294578}"/>
                </a:ext>
              </a:extLst>
            </p:cNvPr>
            <p:cNvSpPr txBox="1"/>
            <p:nvPr/>
          </p:nvSpPr>
          <p:spPr>
            <a:xfrm>
              <a:off x="846113" y="6116429"/>
              <a:ext cx="1018306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3363" marR="0" lvl="0" indent="-233363" algn="l" rtl="0">
                <a:spcBef>
                  <a:spcPts val="600"/>
                </a:spcBef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2200" dirty="0">
                  <a:solidFill>
                    <a:srgbClr val="666666"/>
                  </a:solidFill>
                </a:rPr>
                <a:t>Mean 850-200 </a:t>
              </a:r>
              <a:r>
                <a:rPr lang="en-US" sz="2200" dirty="0" err="1">
                  <a:solidFill>
                    <a:srgbClr val="666666"/>
                  </a:solidFill>
                </a:rPr>
                <a:t>hPa</a:t>
              </a:r>
              <a:r>
                <a:rPr lang="en-US" sz="2200" dirty="0">
                  <a:solidFill>
                    <a:srgbClr val="666666"/>
                  </a:solidFill>
                </a:rPr>
                <a:t> SHIPS shear, relative humidity, SST were comparable among datasets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469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06B3CB-F3F7-4879-BB77-4B443ABB217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22</a:t>
            </a:fld>
            <a:endParaRPr lang="en-US"/>
          </a:p>
        </p:txBody>
      </p:sp>
      <p:sp>
        <p:nvSpPr>
          <p:cNvPr id="19" name="Google Shape;308;p6">
            <a:extLst>
              <a:ext uri="{FF2B5EF4-FFF2-40B4-BE49-F238E27FC236}">
                <a16:creationId xmlns:a16="http://schemas.microsoft.com/office/drawing/2014/main" id="{DD221354-A777-4A66-8E28-5631DD83B1C1}"/>
              </a:ext>
            </a:extLst>
          </p:cNvPr>
          <p:cNvSpPr txBox="1"/>
          <p:nvPr/>
        </p:nvSpPr>
        <p:spPr>
          <a:xfrm>
            <a:off x="2028967" y="5597638"/>
            <a:ext cx="8134065" cy="1015622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Midlevel vorticity stronger, deeper for pre-align than mis-aligned TCs</a:t>
            </a:r>
          </a:p>
          <a:p>
            <a:pPr marL="169863" marR="0" lvl="0" indent="-169863" algn="l" rtl="0">
              <a:lnSpc>
                <a:spcPct val="100000"/>
              </a:lnSpc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Vorticity increases in lower troposphere during alignment</a:t>
            </a:r>
          </a:p>
          <a:p>
            <a:pPr marL="169863" indent="-169863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More diffuse vorticity for non-alignment TCs</a:t>
            </a:r>
            <a:endParaRPr dirty="0"/>
          </a:p>
        </p:txBody>
      </p:sp>
      <p:sp>
        <p:nvSpPr>
          <p:cNvPr id="20" name="Google Shape;503;p20">
            <a:extLst>
              <a:ext uri="{FF2B5EF4-FFF2-40B4-BE49-F238E27FC236}">
                <a16:creationId xmlns:a16="http://schemas.microsoft.com/office/drawing/2014/main" id="{5F1D7A4A-C74F-4E0F-809C-7D14E4D51FE1}"/>
              </a:ext>
            </a:extLst>
          </p:cNvPr>
          <p:cNvSpPr txBox="1"/>
          <p:nvPr/>
        </p:nvSpPr>
        <p:spPr>
          <a:xfrm>
            <a:off x="1551296" y="752551"/>
            <a:ext cx="917129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AZIMUTHALLY-AVERAGED VORTICITY STRUCTURE</a:t>
            </a:r>
            <a:endParaRPr lang="en-US" sz="1600" dirty="0"/>
          </a:p>
        </p:txBody>
      </p:sp>
      <p:sp>
        <p:nvSpPr>
          <p:cNvPr id="21" name="Google Shape;487;p19">
            <a:extLst>
              <a:ext uri="{FF2B5EF4-FFF2-40B4-BE49-F238E27FC236}">
                <a16:creationId xmlns:a16="http://schemas.microsoft.com/office/drawing/2014/main" id="{BF837FCE-104A-4622-B940-AFDB441BB1B5}"/>
              </a:ext>
            </a:extLst>
          </p:cNvPr>
          <p:cNvSpPr txBox="1"/>
          <p:nvPr/>
        </p:nvSpPr>
        <p:spPr>
          <a:xfrm>
            <a:off x="4262207" y="1341149"/>
            <a:ext cx="432223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Centered on midlevel (6-km) center</a:t>
            </a:r>
            <a:endParaRPr sz="1600" i="1" dirty="0"/>
          </a:p>
        </p:txBody>
      </p:sp>
      <p:pic>
        <p:nvPicPr>
          <p:cNvPr id="25" name="Picture 24" descr="A screenshot of a map&#10;&#10;Description automatically generated with medium confidence">
            <a:extLst>
              <a:ext uri="{FF2B5EF4-FFF2-40B4-BE49-F238E27FC236}">
                <a16:creationId xmlns:a16="http://schemas.microsoft.com/office/drawing/2014/main" id="{FF4F7B9B-4540-4F22-A7E9-C43BE2D7D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13" y="1722125"/>
            <a:ext cx="10678838" cy="379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881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439A7B-1208-82E8-95C4-591B9A9F821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73A2DF-1CFA-97A3-097C-D3ABE0638910}"/>
              </a:ext>
            </a:extLst>
          </p:cNvPr>
          <p:cNvSpPr txBox="1"/>
          <p:nvPr/>
        </p:nvSpPr>
        <p:spPr>
          <a:xfrm>
            <a:off x="130164" y="1544014"/>
            <a:ext cx="11504428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3799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Key factors distinguishing aligning from non-aligning weak TCs</a:t>
            </a:r>
          </a:p>
          <a:p>
            <a:pPr marL="620999" lvl="1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Well-defined midlevel vorticity (MLC) </a:t>
            </a:r>
          </a:p>
          <a:p>
            <a:pPr marL="620999" lvl="1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Presence of deep convection in vicinity of MLC </a:t>
            </a:r>
          </a:p>
          <a:p>
            <a:pPr marL="620999" lvl="1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Bottom-heavy mass flux profile centered on MLC</a:t>
            </a:r>
          </a:p>
          <a:p>
            <a:pPr marL="163799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Midlevel vortex crucial to alignment of weak TCs</a:t>
            </a:r>
          </a:p>
          <a:p>
            <a:pPr marL="620999" lvl="1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From balance considerations, thermodynamic profile in midlevel vortex results in weaker instability index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Wingdings" panose="05000000000000000000" pitchFamily="2" charset="2"/>
              </a:rPr>
              <a:t> promotes bottom-heavy mass flux profiles (e.g., Raymond et al. 2014)</a:t>
            </a:r>
          </a:p>
          <a:p>
            <a:pPr marL="620999" lvl="1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Wingdings" panose="05000000000000000000" pitchFamily="2" charset="2"/>
              </a:rPr>
              <a:t>Stratiform precipitation spins up MLC, moderate convection pre-alignment promotes bottom-heavy mass flux profile</a:t>
            </a:r>
          </a:p>
          <a:p>
            <a:pPr marL="620999" lvl="1" indent="-163799">
              <a:spcAft>
                <a:spcPts val="60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Wingdings" panose="05000000000000000000" pitchFamily="2" charset="2"/>
              </a:rPr>
              <a:t>Bottom-heavy mass flux profiles in subsequent deep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  <a:sym typeface="Wingdings" panose="05000000000000000000" pitchFamily="2" charset="2"/>
              </a:rPr>
              <a:t>convection within MLC aligns vortex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Google Shape;503;p20">
            <a:extLst>
              <a:ext uri="{FF2B5EF4-FFF2-40B4-BE49-F238E27FC236}">
                <a16:creationId xmlns:a16="http://schemas.microsoft.com/office/drawing/2014/main" id="{F65F24E1-AAB1-4E65-B61D-824E9827B983}"/>
              </a:ext>
            </a:extLst>
          </p:cNvPr>
          <p:cNvSpPr txBox="1"/>
          <p:nvPr/>
        </p:nvSpPr>
        <p:spPr>
          <a:xfrm>
            <a:off x="4819759" y="829953"/>
            <a:ext cx="289122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CONCLUSIONS</a:t>
            </a:r>
            <a:endParaRPr sz="1600" u="sng" dirty="0"/>
          </a:p>
        </p:txBody>
      </p:sp>
    </p:spTree>
    <p:extLst>
      <p:ext uri="{BB962C8B-B14F-4D97-AF65-F5344CB8AC3E}">
        <p14:creationId xmlns:p14="http://schemas.microsoft.com/office/powerpoint/2010/main" val="397566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B69F77-F12F-4F48-9BFA-5B549A9F3F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24</a:t>
            </a:fld>
            <a:endParaRPr lang="en-US"/>
          </a:p>
        </p:txBody>
      </p:sp>
      <p:sp>
        <p:nvSpPr>
          <p:cNvPr id="13" name="Google Shape;503;p20">
            <a:extLst>
              <a:ext uri="{FF2B5EF4-FFF2-40B4-BE49-F238E27FC236}">
                <a16:creationId xmlns:a16="http://schemas.microsoft.com/office/drawing/2014/main" id="{4428EC3E-14E0-4C3D-A4CB-6DF53F3FEF77}"/>
              </a:ext>
            </a:extLst>
          </p:cNvPr>
          <p:cNvSpPr txBox="1"/>
          <p:nvPr/>
        </p:nvSpPr>
        <p:spPr>
          <a:xfrm>
            <a:off x="4645535" y="618433"/>
            <a:ext cx="325532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MEAN PROFILES</a:t>
            </a:r>
            <a:endParaRPr lang="en-US" sz="1600" dirty="0"/>
          </a:p>
        </p:txBody>
      </p:sp>
      <p:sp>
        <p:nvSpPr>
          <p:cNvPr id="14" name="Google Shape;487;p19">
            <a:extLst>
              <a:ext uri="{FF2B5EF4-FFF2-40B4-BE49-F238E27FC236}">
                <a16:creationId xmlns:a16="http://schemas.microsoft.com/office/drawing/2014/main" id="{164BB45C-4D89-4B2E-9864-7A69E6170245}"/>
              </a:ext>
            </a:extLst>
          </p:cNvPr>
          <p:cNvSpPr txBox="1"/>
          <p:nvPr/>
        </p:nvSpPr>
        <p:spPr>
          <a:xfrm>
            <a:off x="1105473" y="1108829"/>
            <a:ext cx="9921922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 dirty="0">
                <a:solidFill>
                  <a:srgbClr val="666666"/>
                </a:solidFill>
              </a:rPr>
              <a:t>Averages within mesoscale domain (50 km radius), c</a:t>
            </a:r>
            <a:r>
              <a:rPr lang="en-US" sz="2000" i="1" dirty="0">
                <a:solidFill>
                  <a:srgbClr val="666666"/>
                </a:solidFill>
                <a:sym typeface="Arial"/>
              </a:rPr>
              <a:t>entered on midlevel (6-km) center</a:t>
            </a:r>
            <a:endParaRPr sz="1600" i="1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5E9AAC0-931F-49FA-96F0-F8A1DA997AC2}"/>
              </a:ext>
            </a:extLst>
          </p:cNvPr>
          <p:cNvGrpSpPr/>
          <p:nvPr/>
        </p:nvGrpSpPr>
        <p:grpSpPr>
          <a:xfrm>
            <a:off x="6668912" y="1539912"/>
            <a:ext cx="4401015" cy="4709506"/>
            <a:chOff x="7887064" y="1560086"/>
            <a:chExt cx="4401015" cy="470950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FECC3DF-F497-461C-ADC8-F980007ADCC2}"/>
                </a:ext>
              </a:extLst>
            </p:cNvPr>
            <p:cNvSpPr txBox="1"/>
            <p:nvPr/>
          </p:nvSpPr>
          <p:spPr>
            <a:xfrm>
              <a:off x="7994908" y="5346262"/>
              <a:ext cx="4293171" cy="92333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</a:rPr>
                <a:t>Low-level convergence maximized for aligning TCs, strong for pre-aligning</a:t>
              </a:r>
            </a:p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</a:rPr>
                <a:t>Weaker for non-alignment</a:t>
              </a:r>
            </a:p>
          </p:txBody>
        </p:sp>
        <p:sp>
          <p:nvSpPr>
            <p:cNvPr id="17" name="Google Shape;489;p19">
              <a:extLst>
                <a:ext uri="{FF2B5EF4-FFF2-40B4-BE49-F238E27FC236}">
                  <a16:creationId xmlns:a16="http://schemas.microsoft.com/office/drawing/2014/main" id="{E319324D-9034-4F18-BECE-2AFD47CD4B64}"/>
                </a:ext>
              </a:extLst>
            </p:cNvPr>
            <p:cNvSpPr txBox="1"/>
            <p:nvPr/>
          </p:nvSpPr>
          <p:spPr>
            <a:xfrm>
              <a:off x="9480797" y="1560086"/>
              <a:ext cx="1391716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u="sng" dirty="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Divergence</a:t>
              </a:r>
              <a:endParaRPr sz="1600" u="sng" dirty="0"/>
            </a:p>
          </p:txBody>
        </p:sp>
        <p:pic>
          <p:nvPicPr>
            <p:cNvPr id="26" name="Picture 25" descr="Chart, line chart&#10;&#10;Description automatically generated">
              <a:extLst>
                <a:ext uri="{FF2B5EF4-FFF2-40B4-BE49-F238E27FC236}">
                  <a16:creationId xmlns:a16="http://schemas.microsoft.com/office/drawing/2014/main" id="{8CE0AD84-A96C-4242-AE46-8C44EFF88D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87064" y="1925133"/>
              <a:ext cx="4303817" cy="3366662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4935F3A-2EA2-F5B3-EC0B-704CE1E607A3}"/>
              </a:ext>
            </a:extLst>
          </p:cNvPr>
          <p:cNvGrpSpPr/>
          <p:nvPr/>
        </p:nvGrpSpPr>
        <p:grpSpPr>
          <a:xfrm>
            <a:off x="531631" y="1476999"/>
            <a:ext cx="4916798" cy="5327762"/>
            <a:chOff x="531631" y="1476999"/>
            <a:chExt cx="4916798" cy="532776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C842E54-7026-4653-9A5B-C66CEE9ADE94}"/>
                </a:ext>
              </a:extLst>
            </p:cNvPr>
            <p:cNvGrpSpPr/>
            <p:nvPr/>
          </p:nvGrpSpPr>
          <p:grpSpPr>
            <a:xfrm>
              <a:off x="531631" y="1476999"/>
              <a:ext cx="4916798" cy="5327762"/>
              <a:chOff x="3149027" y="1481052"/>
              <a:chExt cx="4916798" cy="5327762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F1C4D87-C745-4270-92F3-F45D10D9C406}"/>
                  </a:ext>
                </a:extLst>
              </p:cNvPr>
              <p:cNvSpPr txBox="1"/>
              <p:nvPr/>
            </p:nvSpPr>
            <p:spPr>
              <a:xfrm>
                <a:off x="3149027" y="5331486"/>
                <a:ext cx="4916798" cy="1477328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169863" marR="0" lvl="0" indent="-169863" algn="l" rtl="0">
                  <a:lnSpc>
                    <a:spcPct val="100000"/>
                  </a:lnSpc>
                  <a:spcAft>
                    <a:spcPts val="0"/>
                  </a:spcAft>
                  <a:buClr>
                    <a:srgbClr val="666666"/>
                  </a:buClr>
                  <a:buSzPts val="2000"/>
                  <a:buFont typeface="Arial"/>
                  <a:buChar char="•"/>
                </a:pPr>
                <a:r>
                  <a:rPr lang="en-US" sz="1800" dirty="0">
                    <a:solidFill>
                      <a:srgbClr val="666666"/>
                    </a:solidFill>
                  </a:rPr>
                  <a:t>Bottom-heavy mass flux profiles for pre-, post-alignment. Peak at similar altitude as Hermine, Sally.</a:t>
                </a:r>
              </a:p>
              <a:p>
                <a:pPr marL="169863" marR="0" lvl="0" indent="-169863" algn="l" rtl="0">
                  <a:lnSpc>
                    <a:spcPct val="100000"/>
                  </a:lnSpc>
                  <a:spcAft>
                    <a:spcPts val="0"/>
                  </a:spcAft>
                  <a:buClr>
                    <a:srgbClr val="666666"/>
                  </a:buClr>
                  <a:buSzPts val="2000"/>
                  <a:buFont typeface="Arial"/>
                  <a:buChar char="•"/>
                </a:pPr>
                <a:r>
                  <a:rPr lang="en-US" sz="1800" dirty="0">
                    <a:solidFill>
                      <a:srgbClr val="666666"/>
                    </a:solidFill>
                  </a:rPr>
                  <a:t>Stronger low-level mass flux post-alignment</a:t>
                </a:r>
              </a:p>
              <a:p>
                <a:pPr marL="169863" marR="0" lvl="0" indent="-169863" algn="l" rtl="0">
                  <a:lnSpc>
                    <a:spcPct val="100000"/>
                  </a:lnSpc>
                  <a:spcAft>
                    <a:spcPts val="0"/>
                  </a:spcAft>
                  <a:buClr>
                    <a:srgbClr val="666666"/>
                  </a:buClr>
                  <a:buSzPts val="2000"/>
                  <a:buFont typeface="Arial"/>
                  <a:buChar char="•"/>
                </a:pPr>
                <a:r>
                  <a:rPr lang="en-US" sz="1800" dirty="0">
                    <a:solidFill>
                      <a:srgbClr val="666666"/>
                    </a:solidFill>
                  </a:rPr>
                  <a:t>Weak mass flux for non-alignment</a:t>
                </a:r>
              </a:p>
            </p:txBody>
          </p:sp>
          <p:sp>
            <p:nvSpPr>
              <p:cNvPr id="16" name="Google Shape;489;p19">
                <a:extLst>
                  <a:ext uri="{FF2B5EF4-FFF2-40B4-BE49-F238E27FC236}">
                    <a16:creationId xmlns:a16="http://schemas.microsoft.com/office/drawing/2014/main" id="{871D4FFE-9507-473B-B235-87AEC13A103F}"/>
                  </a:ext>
                </a:extLst>
              </p:cNvPr>
              <p:cNvSpPr txBox="1"/>
              <p:nvPr/>
            </p:nvSpPr>
            <p:spPr>
              <a:xfrm>
                <a:off x="5013535" y="1481052"/>
                <a:ext cx="1285935" cy="3692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 u="sng" dirty="0">
                    <a:solidFill>
                      <a:srgbClr val="575757"/>
                    </a:solidFill>
                    <a:latin typeface="Arial"/>
                    <a:ea typeface="Arial"/>
                    <a:cs typeface="Arial"/>
                    <a:sym typeface="Arial"/>
                  </a:rPr>
                  <a:t>Mass flux</a:t>
                </a:r>
                <a:endParaRPr sz="1600" u="sng" dirty="0"/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686C255-0964-DA0A-7DD2-2F1086A134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121" y="1929063"/>
              <a:ext cx="4303817" cy="3318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905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B69F77-F12F-4F48-9BFA-5B549A9F3F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25</a:t>
            </a:fld>
            <a:endParaRPr lang="en-US"/>
          </a:p>
        </p:txBody>
      </p:sp>
      <p:sp>
        <p:nvSpPr>
          <p:cNvPr id="13" name="Google Shape;503;p20">
            <a:extLst>
              <a:ext uri="{FF2B5EF4-FFF2-40B4-BE49-F238E27FC236}">
                <a16:creationId xmlns:a16="http://schemas.microsoft.com/office/drawing/2014/main" id="{4428EC3E-14E0-4C3D-A4CB-6DF53F3FEF77}"/>
              </a:ext>
            </a:extLst>
          </p:cNvPr>
          <p:cNvSpPr txBox="1"/>
          <p:nvPr/>
        </p:nvSpPr>
        <p:spPr>
          <a:xfrm>
            <a:off x="4645535" y="639699"/>
            <a:ext cx="325532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MEAN PROFILES</a:t>
            </a:r>
            <a:endParaRPr lang="en-US" sz="1600" dirty="0"/>
          </a:p>
        </p:txBody>
      </p:sp>
      <p:sp>
        <p:nvSpPr>
          <p:cNvPr id="14" name="Google Shape;487;p19">
            <a:extLst>
              <a:ext uri="{FF2B5EF4-FFF2-40B4-BE49-F238E27FC236}">
                <a16:creationId xmlns:a16="http://schemas.microsoft.com/office/drawing/2014/main" id="{164BB45C-4D89-4B2E-9864-7A69E6170245}"/>
              </a:ext>
            </a:extLst>
          </p:cNvPr>
          <p:cNvSpPr txBox="1"/>
          <p:nvPr/>
        </p:nvSpPr>
        <p:spPr>
          <a:xfrm>
            <a:off x="1105473" y="1172627"/>
            <a:ext cx="9921922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 dirty="0">
                <a:solidFill>
                  <a:srgbClr val="666666"/>
                </a:solidFill>
              </a:rPr>
              <a:t>Averages within mesoscale domain (50 km radius), c</a:t>
            </a:r>
            <a:r>
              <a:rPr lang="en-US" sz="2000" i="1" dirty="0">
                <a:solidFill>
                  <a:srgbClr val="666666"/>
                </a:solidFill>
                <a:sym typeface="Arial"/>
              </a:rPr>
              <a:t>entered on midlevel (6-km) center</a:t>
            </a:r>
            <a:endParaRPr sz="1600" i="1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C842E54-7026-4653-9A5B-C66CEE9ADE94}"/>
              </a:ext>
            </a:extLst>
          </p:cNvPr>
          <p:cNvGrpSpPr/>
          <p:nvPr/>
        </p:nvGrpSpPr>
        <p:grpSpPr>
          <a:xfrm>
            <a:off x="4000134" y="1608648"/>
            <a:ext cx="4065691" cy="5221978"/>
            <a:chOff x="4000134" y="1608648"/>
            <a:chExt cx="4065691" cy="522197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1C4D87-C745-4270-92F3-F45D10D9C406}"/>
                </a:ext>
              </a:extLst>
            </p:cNvPr>
            <p:cNvSpPr txBox="1"/>
            <p:nvPr/>
          </p:nvSpPr>
          <p:spPr>
            <a:xfrm>
              <a:off x="4233669" y="5076300"/>
              <a:ext cx="3832156" cy="175432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</a:rPr>
                <a:t>Bottom-heavy mass flux profiles for pre-, post-alignment. Peak at similar altitude as Hermine, Sally.</a:t>
              </a:r>
            </a:p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</a:rPr>
                <a:t>Stronger low-level mass flux post-alignment</a:t>
              </a:r>
            </a:p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</a:rPr>
                <a:t>Weak mass flux for non-alignment</a:t>
              </a:r>
            </a:p>
          </p:txBody>
        </p:sp>
        <p:sp>
          <p:nvSpPr>
            <p:cNvPr id="16" name="Google Shape;489;p19">
              <a:extLst>
                <a:ext uri="{FF2B5EF4-FFF2-40B4-BE49-F238E27FC236}">
                  <a16:creationId xmlns:a16="http://schemas.microsoft.com/office/drawing/2014/main" id="{871D4FFE-9507-473B-B235-87AEC13A103F}"/>
                </a:ext>
              </a:extLst>
            </p:cNvPr>
            <p:cNvSpPr txBox="1"/>
            <p:nvPr/>
          </p:nvSpPr>
          <p:spPr>
            <a:xfrm>
              <a:off x="5630230" y="1608648"/>
              <a:ext cx="12859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u="sng" dirty="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Mass flux</a:t>
              </a:r>
              <a:endParaRPr u="sng" dirty="0"/>
            </a:p>
          </p:txBody>
        </p:sp>
        <p:pic>
          <p:nvPicPr>
            <p:cNvPr id="22" name="Picture 21" descr="Chart&#10;&#10;Description automatically generated">
              <a:extLst>
                <a:ext uri="{FF2B5EF4-FFF2-40B4-BE49-F238E27FC236}">
                  <a16:creationId xmlns:a16="http://schemas.microsoft.com/office/drawing/2014/main" id="{FD6074B0-B3E3-49B1-8E68-8A160E48A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134" y="1919906"/>
              <a:ext cx="3964549" cy="310896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5566C2E-EEEE-47FC-8A01-A05A141E3943}"/>
              </a:ext>
            </a:extLst>
          </p:cNvPr>
          <p:cNvGrpSpPr/>
          <p:nvPr/>
        </p:nvGrpSpPr>
        <p:grpSpPr>
          <a:xfrm>
            <a:off x="0" y="1595000"/>
            <a:ext cx="4057260" cy="5229096"/>
            <a:chOff x="0" y="1595000"/>
            <a:chExt cx="4057260" cy="5229096"/>
          </a:xfrm>
        </p:grpSpPr>
        <p:sp>
          <p:nvSpPr>
            <p:cNvPr id="10" name="Google Shape;308;p6">
              <a:extLst>
                <a:ext uri="{FF2B5EF4-FFF2-40B4-BE49-F238E27FC236}">
                  <a16:creationId xmlns:a16="http://schemas.microsoft.com/office/drawing/2014/main" id="{A54D1314-59D0-45D4-9EAE-24D7D7B91CC2}"/>
                </a:ext>
              </a:extLst>
            </p:cNvPr>
            <p:cNvSpPr txBox="1"/>
            <p:nvPr/>
          </p:nvSpPr>
          <p:spPr>
            <a:xfrm>
              <a:off x="179693" y="5069810"/>
              <a:ext cx="3795679" cy="1754286"/>
            </a:xfrm>
            <a:prstGeom prst="rect">
              <a:avLst/>
            </a:prstGeom>
            <a:solidFill>
              <a:srgbClr val="FBE4D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  <a:latin typeface="Arial"/>
                  <a:ea typeface="Arial"/>
                  <a:cs typeface="Arial"/>
                  <a:sym typeface="Arial"/>
                </a:rPr>
                <a:t>Stronger mid-, low-level vortex for pre-alignment than non-alignment</a:t>
              </a:r>
              <a:endParaRPr lang="en-US" sz="1800" dirty="0">
                <a:solidFill>
                  <a:srgbClr val="666666"/>
                </a:solidFill>
              </a:endParaRPr>
            </a:p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</a:rPr>
                <a:t>V</a:t>
              </a:r>
              <a:r>
                <a:rPr lang="en-US" sz="1800" dirty="0">
                  <a:solidFill>
                    <a:srgbClr val="666666"/>
                  </a:solidFill>
                  <a:latin typeface="Arial"/>
                  <a:ea typeface="Arial"/>
                  <a:cs typeface="Arial"/>
                  <a:sym typeface="Arial"/>
                </a:rPr>
                <a:t>orticity amplifies in lower troposphere post-alignment</a:t>
              </a:r>
            </a:p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</a:rPr>
                <a:t>W</a:t>
              </a:r>
              <a:r>
                <a:rPr lang="en-US" sz="1800" dirty="0">
                  <a:solidFill>
                    <a:srgbClr val="666666"/>
                  </a:solidFill>
                  <a:latin typeface="Arial"/>
                  <a:ea typeface="Arial"/>
                  <a:cs typeface="Arial"/>
                  <a:sym typeface="Arial"/>
                </a:rPr>
                <a:t>eaker vorticity profile for non-alignment</a:t>
              </a:r>
            </a:p>
          </p:txBody>
        </p:sp>
        <p:sp>
          <p:nvSpPr>
            <p:cNvPr id="15" name="Google Shape;489;p19">
              <a:extLst>
                <a:ext uri="{FF2B5EF4-FFF2-40B4-BE49-F238E27FC236}">
                  <a16:creationId xmlns:a16="http://schemas.microsoft.com/office/drawing/2014/main" id="{44600FB4-5A18-45B3-88BF-56A74BE79537}"/>
                </a:ext>
              </a:extLst>
            </p:cNvPr>
            <p:cNvSpPr txBox="1"/>
            <p:nvPr/>
          </p:nvSpPr>
          <p:spPr>
            <a:xfrm>
              <a:off x="1784811" y="1595000"/>
              <a:ext cx="12859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u="sng" dirty="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Vorticity</a:t>
              </a:r>
              <a:endParaRPr u="sng" dirty="0"/>
            </a:p>
          </p:txBody>
        </p:sp>
        <p:pic>
          <p:nvPicPr>
            <p:cNvPr id="24" name="Picture 23" descr="Chart, line chart&#10;&#10;Description automatically generated">
              <a:extLst>
                <a:ext uri="{FF2B5EF4-FFF2-40B4-BE49-F238E27FC236}">
                  <a16:creationId xmlns:a16="http://schemas.microsoft.com/office/drawing/2014/main" id="{2E267048-98AC-4785-93B3-4CEC02C7DB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898062"/>
              <a:ext cx="4057260" cy="310896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5E9AAC0-931F-49FA-96F0-F8A1DA997AC2}"/>
              </a:ext>
            </a:extLst>
          </p:cNvPr>
          <p:cNvGrpSpPr/>
          <p:nvPr/>
        </p:nvGrpSpPr>
        <p:grpSpPr>
          <a:xfrm>
            <a:off x="8011806" y="1581352"/>
            <a:ext cx="3974380" cy="4688787"/>
            <a:chOff x="8011806" y="1581352"/>
            <a:chExt cx="3974380" cy="468878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FECC3DF-F497-461C-ADC8-F980007ADCC2}"/>
                </a:ext>
              </a:extLst>
            </p:cNvPr>
            <p:cNvSpPr txBox="1"/>
            <p:nvPr/>
          </p:nvSpPr>
          <p:spPr>
            <a:xfrm>
              <a:off x="8365077" y="5069810"/>
              <a:ext cx="3561680" cy="120032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</a:rPr>
                <a:t>Low-level convergence maximized for aligning TCs, strong for pre-aligning</a:t>
              </a:r>
            </a:p>
            <a:p>
              <a:pPr marL="169863" marR="0" lvl="0" indent="-169863" algn="l" rtl="0">
                <a:lnSpc>
                  <a:spcPct val="100000"/>
                </a:lnSpc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1800" dirty="0">
                  <a:solidFill>
                    <a:srgbClr val="666666"/>
                  </a:solidFill>
                </a:rPr>
                <a:t>Weaker for non-alignment</a:t>
              </a:r>
            </a:p>
          </p:txBody>
        </p:sp>
        <p:sp>
          <p:nvSpPr>
            <p:cNvPr id="17" name="Google Shape;489;p19">
              <a:extLst>
                <a:ext uri="{FF2B5EF4-FFF2-40B4-BE49-F238E27FC236}">
                  <a16:creationId xmlns:a16="http://schemas.microsoft.com/office/drawing/2014/main" id="{E319324D-9034-4F18-BECE-2AFD47CD4B64}"/>
                </a:ext>
              </a:extLst>
            </p:cNvPr>
            <p:cNvSpPr txBox="1"/>
            <p:nvPr/>
          </p:nvSpPr>
          <p:spPr>
            <a:xfrm>
              <a:off x="9587125" y="1581352"/>
              <a:ext cx="12859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u="sng" dirty="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Divergence</a:t>
              </a:r>
              <a:endParaRPr u="sng" dirty="0"/>
            </a:p>
          </p:txBody>
        </p:sp>
        <p:pic>
          <p:nvPicPr>
            <p:cNvPr id="26" name="Picture 25" descr="Chart, line chart&#10;&#10;Description automatically generated">
              <a:extLst>
                <a:ext uri="{FF2B5EF4-FFF2-40B4-BE49-F238E27FC236}">
                  <a16:creationId xmlns:a16="http://schemas.microsoft.com/office/drawing/2014/main" id="{8CE0AD84-A96C-4242-AE46-8C44EFF88D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11806" y="1923319"/>
              <a:ext cx="3974380" cy="31089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589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0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sp>
        <p:nvSpPr>
          <p:cNvPr id="503" name="Google Shape;503;p20"/>
          <p:cNvSpPr txBox="1"/>
          <p:nvPr/>
        </p:nvSpPr>
        <p:spPr>
          <a:xfrm>
            <a:off x="4819759" y="829953"/>
            <a:ext cx="289122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CONCLUSIONS</a:t>
            </a:r>
            <a:endParaRPr sz="1600" u="sng" dirty="0"/>
          </a:p>
        </p:txBody>
      </p:sp>
      <p:sp>
        <p:nvSpPr>
          <p:cNvPr id="504" name="Google Shape;504;p20"/>
          <p:cNvSpPr txBox="1"/>
          <p:nvPr/>
        </p:nvSpPr>
        <p:spPr>
          <a:xfrm>
            <a:off x="114299" y="1643916"/>
            <a:ext cx="11710793" cy="3570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04813" marR="0" lvl="0" indent="-287338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Intensification begins once low- and mid-level circulation centers become aligned</a:t>
            </a:r>
            <a:endParaRPr sz="1600" dirty="0"/>
          </a:p>
          <a:p>
            <a:pPr marL="914400" marR="0" lvl="0" indent="-341313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  <a:sym typeface="Arial"/>
              </a:rPr>
              <a:t>M</a:t>
            </a:r>
            <a:r>
              <a:rPr lang="en-US" sz="2000" b="0" i="0" u="none" strike="noStrike" cap="none" dirty="0">
                <a:solidFill>
                  <a:srgbClr val="666666"/>
                </a:solidFill>
                <a:sym typeface="Arial"/>
              </a:rPr>
              <a:t>ovement of LLC toward MLC, or formation of new LLC underneath MLC</a:t>
            </a:r>
            <a:endParaRPr sz="2000" dirty="0"/>
          </a:p>
          <a:p>
            <a:pPr marL="404813" marR="0" lvl="0" indent="-287338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Presence of robust midlevel circulation key in alignment process </a:t>
            </a:r>
          </a:p>
          <a:p>
            <a:pPr marL="920750" lvl="2" indent="-342900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Bottom-heavy mass flux profile, low-level convergence, vorticity stretching </a:t>
            </a:r>
          </a:p>
          <a:p>
            <a:pPr marL="920750" lvl="2" indent="-342900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Also seen in genesis (Raymond et al. 2014)</a:t>
            </a:r>
          </a:p>
          <a:p>
            <a:pPr marL="401638" lvl="2" indent="-290513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Thermodynamic environment supports observed precipitation distributions, mass flux profiles, alignment (not shown here due to lack of time)</a:t>
            </a:r>
          </a:p>
          <a:p>
            <a:pPr marL="920750" lvl="2" indent="-342900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Balanced thermal anomalies – bottom-heavy mass flux (Rogers et al. 2020, Fuchs et al. 2022 in prep)</a:t>
            </a:r>
          </a:p>
        </p:txBody>
      </p:sp>
    </p:spTree>
    <p:extLst>
      <p:ext uri="{BB962C8B-B14F-4D97-AF65-F5344CB8AC3E}">
        <p14:creationId xmlns:p14="http://schemas.microsoft.com/office/powerpoint/2010/main" val="363277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0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  <p:sp>
        <p:nvSpPr>
          <p:cNvPr id="503" name="Google Shape;503;p20"/>
          <p:cNvSpPr txBox="1"/>
          <p:nvPr/>
        </p:nvSpPr>
        <p:spPr>
          <a:xfrm>
            <a:off x="4819759" y="829953"/>
            <a:ext cx="289122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CONCLUSIONS</a:t>
            </a:r>
            <a:endParaRPr sz="1600" dirty="0"/>
          </a:p>
        </p:txBody>
      </p:sp>
      <p:sp>
        <p:nvSpPr>
          <p:cNvPr id="504" name="Google Shape;504;p20"/>
          <p:cNvSpPr txBox="1"/>
          <p:nvPr/>
        </p:nvSpPr>
        <p:spPr>
          <a:xfrm>
            <a:off x="114299" y="1614122"/>
            <a:ext cx="11710793" cy="4801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04813" marR="0" lvl="0" indent="-287338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Intensification begins once low- and mid-level circulation centers become aligned</a:t>
            </a:r>
            <a:endParaRPr sz="1600" dirty="0"/>
          </a:p>
          <a:p>
            <a:pPr marL="914400" marR="0" lvl="0" indent="-341313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  <a:sym typeface="Arial"/>
              </a:rPr>
              <a:t>Alignment associated with </a:t>
            </a:r>
            <a:r>
              <a:rPr lang="en-US" sz="2000" dirty="0">
                <a:solidFill>
                  <a:srgbClr val="666666"/>
                </a:solidFill>
              </a:rPr>
              <a:t>m</a:t>
            </a:r>
            <a:r>
              <a:rPr lang="en-US" sz="2000" b="0" i="0" u="none" strike="noStrike" cap="none" dirty="0">
                <a:solidFill>
                  <a:srgbClr val="666666"/>
                </a:solidFill>
                <a:sym typeface="Arial"/>
              </a:rPr>
              <a:t>ovement of low-level center toward midlevel center, or formation of new low-level center underneath mid-level center, in the presence of deep convection</a:t>
            </a:r>
            <a:endParaRPr sz="2000" dirty="0"/>
          </a:p>
          <a:p>
            <a:pPr marL="404813" marR="0" lvl="0" indent="-287338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Presence of robust midlevel circulation key in alignment process </a:t>
            </a:r>
          </a:p>
          <a:p>
            <a:pPr marL="920750" lvl="2" indent="-342900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Promotes bottom-heavy mass flux profile, strong low-level convergence and vorticity stretching over mesoscale domain centered on midlevel vortex spins up low-level vortex underneath midlevel circulation (also seen in genesis; Raymond et al. 2014)</a:t>
            </a:r>
          </a:p>
          <a:p>
            <a:pPr marL="404813" lvl="2" indent="-287338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Thermodynamic environment supports observed precipitation distributions, mass flux profiles, alignment (not shown here due to lack of time)</a:t>
            </a:r>
          </a:p>
          <a:p>
            <a:pPr marL="920750" lvl="2" indent="-342900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Bottom-heavy mass flux profile tied to upper-level balanced warm core that reduces buoyancy aloft and caps most convection (Rogers et al. 2020, Fuchs et al. 2022 in prep)</a:t>
            </a:r>
          </a:p>
          <a:p>
            <a:pPr marL="920750" lvl="2" indent="-342900">
              <a:spcBef>
                <a:spcPts val="600"/>
              </a:spcBef>
              <a:buClr>
                <a:srgbClr val="666666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Robust midlevel circulation favors isolated intense convection, more widespread moderate (capped) convection, stratiform precipitation (Rogers et al. 2020, Fuchs et al. 2022 in prep)</a:t>
            </a:r>
            <a:endParaRPr lang="en-US" sz="2400" dirty="0">
              <a:solidFill>
                <a:srgbClr val="6666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" grpId="0" uiExpand="1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F3D7BF-014E-4074-A6DC-31FBBF6418A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28</a:t>
            </a:fld>
            <a:endParaRPr lang="en-US"/>
          </a:p>
        </p:txBody>
      </p:sp>
      <p:sp>
        <p:nvSpPr>
          <p:cNvPr id="6" name="Google Shape;503;p20">
            <a:extLst>
              <a:ext uri="{FF2B5EF4-FFF2-40B4-BE49-F238E27FC236}">
                <a16:creationId xmlns:a16="http://schemas.microsoft.com/office/drawing/2014/main" id="{D07B8D94-BA3F-44A4-AC47-AD95E62358D5}"/>
              </a:ext>
            </a:extLst>
          </p:cNvPr>
          <p:cNvSpPr txBox="1"/>
          <p:nvPr/>
        </p:nvSpPr>
        <p:spPr>
          <a:xfrm>
            <a:off x="3082561" y="737732"/>
            <a:ext cx="592312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dirty="0">
                <a:solidFill>
                  <a:srgbClr val="666666"/>
                </a:solidFill>
              </a:rPr>
              <a:t>QUESTIONS AND FUTURE WORK </a:t>
            </a:r>
            <a:endParaRPr sz="1600" dirty="0"/>
          </a:p>
        </p:txBody>
      </p:sp>
      <p:sp>
        <p:nvSpPr>
          <p:cNvPr id="7" name="Google Shape;504;p20">
            <a:extLst>
              <a:ext uri="{FF2B5EF4-FFF2-40B4-BE49-F238E27FC236}">
                <a16:creationId xmlns:a16="http://schemas.microsoft.com/office/drawing/2014/main" id="{9C7B6762-3717-475F-AF90-89980D73735C}"/>
              </a:ext>
            </a:extLst>
          </p:cNvPr>
          <p:cNvSpPr txBox="1"/>
          <p:nvPr/>
        </p:nvSpPr>
        <p:spPr>
          <a:xfrm>
            <a:off x="114297" y="1280883"/>
            <a:ext cx="11710793" cy="5647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17475" marR="0" lvl="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</a:pPr>
            <a:endParaRPr lang="en-US" sz="800" dirty="0">
              <a:solidFill>
                <a:srgbClr val="6666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04813" lvl="0" indent="-287338">
              <a:spcBef>
                <a:spcPts val="6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Were non-alignment cases simply “pre-pre-alignment”? </a:t>
            </a:r>
            <a:endParaRPr lang="en-US" sz="2400" dirty="0">
              <a:solidFill>
                <a:srgbClr val="6666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92150" lvl="0" indent="-234950">
              <a:spcBef>
                <a:spcPts val="6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Develop alignment-relative timeline of vortex, precipitation evolution</a:t>
            </a:r>
            <a:endParaRPr lang="en-US" sz="800" dirty="0">
              <a:solidFill>
                <a:srgbClr val="666666"/>
              </a:solidFill>
              <a:sym typeface="Arial"/>
            </a:endParaRPr>
          </a:p>
          <a:p>
            <a:pPr marL="404813" marR="0" lvl="0" indent="-287338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What is the role of various modes of precipitation?</a:t>
            </a:r>
          </a:p>
          <a:p>
            <a:pPr marL="736600" marR="0" lvl="0" indent="-27305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Stratiform – top-heavy mass flux, midlevel convergence, midlevel vortex amplification; </a:t>
            </a:r>
            <a:r>
              <a:rPr lang="en-US" sz="2000" dirty="0">
                <a:solidFill>
                  <a:srgbClr val="666666"/>
                </a:solidFill>
              </a:rPr>
              <a:t>Convective – bottom-heavy mass flux, low-level spin-up</a:t>
            </a:r>
          </a:p>
          <a:p>
            <a:pPr marL="736600" indent="-273050">
              <a:spcBef>
                <a:spcPts val="6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Synergism between stratiform and convective heating profiles (Bell et al. 2019)</a:t>
            </a:r>
          </a:p>
          <a:p>
            <a:pPr marL="736600" marR="0" lvl="0" indent="-27305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Importance of deep vs. moderate convection</a:t>
            </a:r>
            <a:endParaRPr lang="en-US" sz="800" dirty="0">
              <a:solidFill>
                <a:srgbClr val="6666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95288" marR="0" lvl="0" indent="-28575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What are primary contributors to vorticity budget?</a:t>
            </a:r>
          </a:p>
          <a:p>
            <a:pPr marL="736600" marR="0" lvl="0" indent="-27305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Stretching in low-levels; tilting in mid-levels (Fuchs et al. 2022, in prep)</a:t>
            </a:r>
          </a:p>
          <a:p>
            <a:pPr marL="736600" marR="0" lvl="0" indent="-273050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 err="1">
                <a:solidFill>
                  <a:srgbClr val="666666"/>
                </a:solidFill>
              </a:rPr>
              <a:t>Diabatically</a:t>
            </a:r>
            <a:r>
              <a:rPr lang="en-US" sz="2000" dirty="0">
                <a:solidFill>
                  <a:srgbClr val="666666"/>
                </a:solidFill>
              </a:rPr>
              <a:t>-driven advective processes (</a:t>
            </a:r>
            <a:r>
              <a:rPr lang="en-US" sz="2000" dirty="0" err="1">
                <a:solidFill>
                  <a:srgbClr val="666666"/>
                </a:solidFill>
              </a:rPr>
              <a:t>Schecter</a:t>
            </a:r>
            <a:r>
              <a:rPr lang="en-US" sz="2000" dirty="0">
                <a:solidFill>
                  <a:srgbClr val="666666"/>
                </a:solidFill>
              </a:rPr>
              <a:t> and </a:t>
            </a:r>
            <a:r>
              <a:rPr lang="en-US" sz="2000" dirty="0" err="1">
                <a:solidFill>
                  <a:srgbClr val="666666"/>
                </a:solidFill>
              </a:rPr>
              <a:t>Menelaou</a:t>
            </a:r>
            <a:r>
              <a:rPr lang="en-US" sz="2000" dirty="0">
                <a:solidFill>
                  <a:srgbClr val="666666"/>
                </a:solidFill>
              </a:rPr>
              <a:t> 2020, </a:t>
            </a:r>
            <a:r>
              <a:rPr lang="en-US" sz="2000" dirty="0" err="1">
                <a:solidFill>
                  <a:srgbClr val="666666"/>
                </a:solidFill>
              </a:rPr>
              <a:t>Schecter</a:t>
            </a:r>
            <a:r>
              <a:rPr lang="en-US" sz="2000" dirty="0">
                <a:solidFill>
                  <a:srgbClr val="666666"/>
                </a:solidFill>
              </a:rPr>
              <a:t> 2022)</a:t>
            </a:r>
            <a:endParaRPr lang="en-US" sz="2000" dirty="0">
              <a:solidFill>
                <a:srgbClr val="6666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04813" indent="-287338">
              <a:spcBef>
                <a:spcPts val="6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Use large databases of airborne, ground-based radar, deep-layer dropsondes, and numerical model analyses and simulations to answer various questions regarding alignment and intensification of weak TCs</a:t>
            </a:r>
            <a:endParaRPr lang="en-US" sz="2400" dirty="0"/>
          </a:p>
          <a:p>
            <a:pPr marL="404813" marR="0" lvl="0" indent="-287338" algn="l" rtl="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742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266" name="Google Shape;266;p4"/>
          <p:cNvSpPr/>
          <p:nvPr/>
        </p:nvSpPr>
        <p:spPr>
          <a:xfrm>
            <a:off x="234726" y="2008149"/>
            <a:ext cx="11233374" cy="135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1175" lvl="1" indent="-457200">
              <a:spcBef>
                <a:spcPts val="600"/>
              </a:spcBef>
              <a:buClr>
                <a:srgbClr val="666666"/>
              </a:buClr>
              <a:buSzPts val="2000"/>
              <a:buFont typeface="+mj-lt"/>
              <a:buAutoNum type="arabicPeriod"/>
            </a:pPr>
            <a:r>
              <a:rPr lang="en-US" sz="2400" dirty="0">
                <a:solidFill>
                  <a:srgbClr val="666666"/>
                </a:solidFill>
              </a:rPr>
              <a:t>How does the kinematic structure of aligning weak TCs differ from non-aligning TCs? </a:t>
            </a:r>
          </a:p>
          <a:p>
            <a:pPr marL="511175" lvl="1" indent="-457200">
              <a:spcBef>
                <a:spcPts val="600"/>
              </a:spcBef>
              <a:buClr>
                <a:srgbClr val="666666"/>
              </a:buClr>
              <a:buSzPts val="2000"/>
              <a:buFont typeface="+mj-lt"/>
              <a:buAutoNum type="arabicPeriod"/>
            </a:pPr>
            <a:r>
              <a:rPr lang="en-US" sz="2400" dirty="0">
                <a:solidFill>
                  <a:srgbClr val="666666"/>
                </a:solidFill>
              </a:rPr>
              <a:t>How does the precipitation structure and distribution evolve during alignment?</a:t>
            </a:r>
            <a:endParaRPr lang="en-US" sz="2400" dirty="0"/>
          </a:p>
        </p:txBody>
      </p:sp>
      <p:sp>
        <p:nvSpPr>
          <p:cNvPr id="8" name="Google Shape;213;p2">
            <a:extLst>
              <a:ext uri="{FF2B5EF4-FFF2-40B4-BE49-F238E27FC236}">
                <a16:creationId xmlns:a16="http://schemas.microsoft.com/office/drawing/2014/main" id="{77E2F7B0-4156-41C9-ABA3-9068601AEB12}"/>
              </a:ext>
            </a:extLst>
          </p:cNvPr>
          <p:cNvSpPr txBox="1"/>
          <p:nvPr/>
        </p:nvSpPr>
        <p:spPr>
          <a:xfrm>
            <a:off x="3396487" y="1222598"/>
            <a:ext cx="539902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QUESTIONS TO ADDRESS</a:t>
            </a:r>
            <a:endParaRPr sz="16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" grpId="0" uiExpand="1" build="p" bldLvl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34F199-217E-4E69-B34F-A8D0D1C95C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4C83DD-2A70-481B-A875-28E53E4A2671}"/>
              </a:ext>
            </a:extLst>
          </p:cNvPr>
          <p:cNvSpPr txBox="1"/>
          <p:nvPr/>
        </p:nvSpPr>
        <p:spPr>
          <a:xfrm>
            <a:off x="109381" y="1329752"/>
            <a:ext cx="12082619" cy="4793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3363" indent="-233363">
              <a:spcBef>
                <a:spcPts val="6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Use airborne, ground-based radar and dropsonde observations to characterize relevant structures and their evolution during alignment</a:t>
            </a:r>
          </a:p>
          <a:p>
            <a:pPr marL="233363" indent="-233363">
              <a:spcBef>
                <a:spcPts val="6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Examine kinematic (vorticity, mass flux) and precipitation (partitioned into convective and stratiform modes) structures</a:t>
            </a:r>
            <a:endParaRPr lang="en-US" sz="2400" dirty="0"/>
          </a:p>
          <a:p>
            <a:pPr marL="233363" lvl="0" indent="-233363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Case studies: </a:t>
            </a:r>
          </a:p>
          <a:p>
            <a:pPr marL="514350" lvl="1" indent="-22860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Sally (2020; Stone et al. 2023) </a:t>
            </a:r>
          </a:p>
          <a:p>
            <a:pPr marL="514350" lvl="1" indent="-22860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Hermine (2016; Rogers et al. 2020)</a:t>
            </a:r>
          </a:p>
          <a:p>
            <a:pPr marL="233363" marR="0" lvl="0" indent="-233363" algn="l" rtl="0">
              <a:spcBef>
                <a:spcPts val="3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400" dirty="0">
                <a:solidFill>
                  <a:srgbClr val="666666"/>
                </a:solidFill>
              </a:rPr>
              <a:t>Composites:</a:t>
            </a:r>
          </a:p>
          <a:p>
            <a:pPr marL="520700" lvl="5" indent="-22860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</a:rPr>
              <a:t>Select weak (TD, TS) TCs from TC-RADAR database (Fischer et al. 2022)</a:t>
            </a:r>
          </a:p>
          <a:p>
            <a:pPr marL="520700" lvl="1" indent="-228600">
              <a:spcBef>
                <a:spcPts val="300"/>
              </a:spcBef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rgbClr val="666666"/>
                </a:solidFill>
                <a:sym typeface="Arial"/>
              </a:rPr>
              <a:t>Only use cases </a:t>
            </a:r>
            <a:r>
              <a:rPr lang="en-US" sz="2000" dirty="0">
                <a:solidFill>
                  <a:srgbClr val="666666"/>
                </a:solidFill>
              </a:rPr>
              <a:t>of “serial sampling” – consecutive TDR missions within 12 h </a:t>
            </a:r>
          </a:p>
          <a:p>
            <a:pPr marL="806450" marR="0" lvl="0" indent="-288925" algn="l" rtl="0">
              <a:spcBef>
                <a:spcPts val="3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“Pre-alignment”:</a:t>
            </a:r>
            <a:r>
              <a:rPr lang="en-US" sz="1800" dirty="0">
                <a:solidFill>
                  <a:srgbClr val="666666"/>
                </a:solidFill>
                <a:sym typeface="Wingdings" panose="05000000000000000000" pitchFamily="2" charset="2"/>
              </a:rPr>
              <a:t> </a:t>
            </a:r>
            <a:r>
              <a:rPr lang="en-US" sz="1800" dirty="0">
                <a:solidFill>
                  <a:srgbClr val="666666"/>
                </a:solidFill>
                <a:sym typeface="Arial"/>
              </a:rPr>
              <a:t>2-6 km </a:t>
            </a:r>
            <a:r>
              <a:rPr lang="en-US" sz="1800" dirty="0">
                <a:solidFill>
                  <a:srgbClr val="666666"/>
                </a:solidFill>
              </a:rPr>
              <a:t>circulation centers initially &gt; 40 km displaced </a:t>
            </a:r>
          </a:p>
          <a:p>
            <a:pPr marL="806450" marR="0" lvl="0" indent="-288925" algn="l" rtl="0">
              <a:spcBef>
                <a:spcPts val="3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“Post-alignment”: 2-6 km centers above become &lt; 40 km </a:t>
            </a:r>
            <a:r>
              <a:rPr lang="en-US" sz="1800" dirty="0">
                <a:solidFill>
                  <a:srgbClr val="666666"/>
                </a:solidFill>
                <a:sym typeface="Wingdings" panose="05000000000000000000" pitchFamily="2" charset="2"/>
              </a:rPr>
              <a:t>displaced over next 12 h</a:t>
            </a:r>
            <a:endParaRPr lang="en-US" sz="1800" dirty="0">
              <a:solidFill>
                <a:srgbClr val="666666"/>
              </a:solidFill>
            </a:endParaRPr>
          </a:p>
          <a:p>
            <a:pPr marL="806450" marR="0" lvl="0" indent="-288925" algn="l" rtl="0">
              <a:spcBef>
                <a:spcPts val="3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1800" dirty="0">
                <a:solidFill>
                  <a:srgbClr val="666666"/>
                </a:solidFill>
              </a:rPr>
              <a:t>“Misalignment”</a:t>
            </a:r>
            <a:r>
              <a:rPr lang="en-US" sz="1800" dirty="0">
                <a:solidFill>
                  <a:srgbClr val="666666"/>
                </a:solidFill>
                <a:sym typeface="Wingdings" panose="05000000000000000000" pitchFamily="2" charset="2"/>
              </a:rPr>
              <a:t>: </a:t>
            </a:r>
            <a:r>
              <a:rPr lang="en-US" sz="1800" dirty="0">
                <a:solidFill>
                  <a:srgbClr val="666666"/>
                </a:solidFill>
                <a:sym typeface="Arial"/>
              </a:rPr>
              <a:t>2-6 km circulation </a:t>
            </a:r>
            <a:r>
              <a:rPr lang="en-US" sz="1800" dirty="0">
                <a:solidFill>
                  <a:srgbClr val="666666"/>
                </a:solidFill>
              </a:rPr>
              <a:t>centers remain &gt; 40 km displaced over next 12 h</a:t>
            </a:r>
          </a:p>
        </p:txBody>
      </p:sp>
      <p:sp>
        <p:nvSpPr>
          <p:cNvPr id="8" name="Google Shape;265;p4">
            <a:extLst>
              <a:ext uri="{FF2B5EF4-FFF2-40B4-BE49-F238E27FC236}">
                <a16:creationId xmlns:a16="http://schemas.microsoft.com/office/drawing/2014/main" id="{A24E6900-6D2A-4A6E-A8F2-B65DE1D4789E}"/>
              </a:ext>
            </a:extLst>
          </p:cNvPr>
          <p:cNvSpPr txBox="1"/>
          <p:nvPr/>
        </p:nvSpPr>
        <p:spPr>
          <a:xfrm>
            <a:off x="4763937" y="504470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APPROACH</a:t>
            </a:r>
            <a:endParaRPr sz="1600" u="sng" dirty="0"/>
          </a:p>
        </p:txBody>
      </p:sp>
    </p:spTree>
    <p:extLst>
      <p:ext uri="{BB962C8B-B14F-4D97-AF65-F5344CB8AC3E}">
        <p14:creationId xmlns:p14="http://schemas.microsoft.com/office/powerpoint/2010/main" val="328625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8CB146-995C-38F5-D270-0C33FC13E43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  <p:sp>
        <p:nvSpPr>
          <p:cNvPr id="7" name="Google Shape;265;p4">
            <a:extLst>
              <a:ext uri="{FF2B5EF4-FFF2-40B4-BE49-F238E27FC236}">
                <a16:creationId xmlns:a16="http://schemas.microsoft.com/office/drawing/2014/main" id="{DF39C7D4-4068-E16D-60F9-B36EF83B1025}"/>
              </a:ext>
            </a:extLst>
          </p:cNvPr>
          <p:cNvSpPr txBox="1"/>
          <p:nvPr/>
        </p:nvSpPr>
        <p:spPr>
          <a:xfrm>
            <a:off x="4763937" y="504470"/>
            <a:ext cx="258150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 dirty="0">
                <a:solidFill>
                  <a:srgbClr val="666666"/>
                </a:solidFill>
                <a:sym typeface="Arial"/>
              </a:rPr>
              <a:t>APPROACH</a:t>
            </a:r>
            <a:endParaRPr sz="1600" u="sng" dirty="0"/>
          </a:p>
        </p:txBody>
      </p:sp>
      <p:sp>
        <p:nvSpPr>
          <p:cNvPr id="8" name="Google Shape;487;p19">
            <a:extLst>
              <a:ext uri="{FF2B5EF4-FFF2-40B4-BE49-F238E27FC236}">
                <a16:creationId xmlns:a16="http://schemas.microsoft.com/office/drawing/2014/main" id="{6E9A46FF-00AB-4B73-AC2B-AE94908D854C}"/>
              </a:ext>
            </a:extLst>
          </p:cNvPr>
          <p:cNvSpPr txBox="1"/>
          <p:nvPr/>
        </p:nvSpPr>
        <p:spPr>
          <a:xfrm>
            <a:off x="2592010" y="1248844"/>
            <a:ext cx="3272623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dirty="0">
                <a:solidFill>
                  <a:srgbClr val="666666"/>
                </a:solidFill>
              </a:rPr>
              <a:t>Cases used in composites</a:t>
            </a:r>
            <a:endParaRPr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62D22EB-86D9-484C-B4FC-7BB20599E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53813"/>
            <a:ext cx="7191744" cy="1495787"/>
          </a:xfrm>
          <a:prstGeom prst="rect">
            <a:avLst/>
          </a:prstGeom>
        </p:spPr>
      </p:pic>
      <p:sp>
        <p:nvSpPr>
          <p:cNvPr id="15" name="Google Shape;353;p47">
            <a:extLst>
              <a:ext uri="{FF2B5EF4-FFF2-40B4-BE49-F238E27FC236}">
                <a16:creationId xmlns:a16="http://schemas.microsoft.com/office/drawing/2014/main" id="{1AD3E762-5272-4390-88F9-F370985F73E0}"/>
              </a:ext>
            </a:extLst>
          </p:cNvPr>
          <p:cNvSpPr txBox="1"/>
          <p:nvPr/>
        </p:nvSpPr>
        <p:spPr>
          <a:xfrm>
            <a:off x="8012195" y="1740006"/>
            <a:ext cx="3722605" cy="1323399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Little difference in SHIPS parameters across groups (misalignment actually less hostile environment)</a:t>
            </a:r>
            <a:endParaRPr sz="2000" b="0" i="0" u="none" strike="noStrike" cap="none" dirty="0">
              <a:solidFill>
                <a:schemeClr val="tx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6F2A094-C462-6215-993B-67B6D41F4E00}"/>
              </a:ext>
            </a:extLst>
          </p:cNvPr>
          <p:cNvGrpSpPr/>
          <p:nvPr/>
        </p:nvGrpSpPr>
        <p:grpSpPr>
          <a:xfrm>
            <a:off x="411136" y="3285633"/>
            <a:ext cx="10204596" cy="3520770"/>
            <a:chOff x="411136" y="3285633"/>
            <a:chExt cx="10204596" cy="3520770"/>
          </a:xfrm>
        </p:grpSpPr>
        <p:sp>
          <p:nvSpPr>
            <p:cNvPr id="10" name="Google Shape;487;p19">
              <a:extLst>
                <a:ext uri="{FF2B5EF4-FFF2-40B4-BE49-F238E27FC236}">
                  <a16:creationId xmlns:a16="http://schemas.microsoft.com/office/drawing/2014/main" id="{F8D5BF0C-251F-451E-8F65-3C718023A6FF}"/>
                </a:ext>
              </a:extLst>
            </p:cNvPr>
            <p:cNvSpPr txBox="1"/>
            <p:nvPr/>
          </p:nvSpPr>
          <p:spPr>
            <a:xfrm>
              <a:off x="1015064" y="3285633"/>
              <a:ext cx="5482656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i="1" dirty="0">
                  <a:solidFill>
                    <a:srgbClr val="666666"/>
                  </a:solidFill>
                </a:rPr>
                <a:t>Intensity change for each composite group</a:t>
              </a:r>
              <a:endParaRPr dirty="0"/>
            </a:p>
          </p:txBody>
        </p:sp>
        <p:sp>
          <p:nvSpPr>
            <p:cNvPr id="12" name="Google Shape;353;p47">
              <a:extLst>
                <a:ext uri="{FF2B5EF4-FFF2-40B4-BE49-F238E27FC236}">
                  <a16:creationId xmlns:a16="http://schemas.microsoft.com/office/drawing/2014/main" id="{F8BFC9CC-3AB6-4F32-B838-9BFE56A41583}"/>
                </a:ext>
              </a:extLst>
            </p:cNvPr>
            <p:cNvSpPr txBox="1"/>
            <p:nvPr/>
          </p:nvSpPr>
          <p:spPr>
            <a:xfrm>
              <a:off x="5864633" y="4235780"/>
              <a:ext cx="4751099" cy="1631175"/>
            </a:xfrm>
            <a:prstGeom prst="rect">
              <a:avLst/>
            </a:prstGeom>
            <a:solidFill>
              <a:srgbClr val="FBE4D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169863" marR="0" lvl="0" indent="-16986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 dirty="0">
                  <a:solidFill>
                    <a:schemeClr val="tx2">
                      <a:lumMod val="50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Pre- and post-alignment cases intensify at ~ twice the rate of misalignment cases</a:t>
              </a:r>
            </a:p>
            <a:p>
              <a:pPr marL="169863" marR="0" lvl="0" indent="-16986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66666"/>
                </a:buClr>
                <a:buSzPts val="2000"/>
                <a:buFont typeface="Arial"/>
                <a:buChar char="•"/>
              </a:pP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</a:rPr>
                <a:t>Aligning cases are intensifying prior to the TDR analyses</a:t>
              </a:r>
              <a:endParaRPr sz="2000" b="0" i="0" u="none" strike="noStrike" cap="none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759D894-663C-0137-6155-805137628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136" y="3641477"/>
              <a:ext cx="5258588" cy="3164926"/>
            </a:xfrm>
            <a:prstGeom prst="rect">
              <a:avLst/>
            </a:prstGeom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F527CA51-AA7D-4C60-E964-D0EF3ABA3991}"/>
              </a:ext>
            </a:extLst>
          </p:cNvPr>
          <p:cNvSpPr/>
          <p:nvPr/>
        </p:nvSpPr>
        <p:spPr>
          <a:xfrm>
            <a:off x="5366327" y="1581082"/>
            <a:ext cx="2512291" cy="17045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26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94FCC0-2258-6E0B-4138-DC4EDD6FEAF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99FD19-BDFC-E247-6660-BD24876CB0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36" y="1309523"/>
            <a:ext cx="10922303" cy="3881241"/>
          </a:xfrm>
          <a:prstGeom prst="rect">
            <a:avLst/>
          </a:prstGeom>
        </p:spPr>
      </p:pic>
      <p:sp>
        <p:nvSpPr>
          <p:cNvPr id="7" name="Google Shape;353;p47">
            <a:extLst>
              <a:ext uri="{FF2B5EF4-FFF2-40B4-BE49-F238E27FC236}">
                <a16:creationId xmlns:a16="http://schemas.microsoft.com/office/drawing/2014/main" id="{DD31B1B3-9FB5-88BE-9E88-404EDE82EAB0}"/>
              </a:ext>
            </a:extLst>
          </p:cNvPr>
          <p:cNvSpPr txBox="1"/>
          <p:nvPr/>
        </p:nvSpPr>
        <p:spPr>
          <a:xfrm>
            <a:off x="1497301" y="5358370"/>
            <a:ext cx="9197398" cy="1050049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Midlevel vorticity stronger, deeper for pre-alignment than </a:t>
            </a: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</a:rPr>
              <a:t>mis</a:t>
            </a: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sym typeface="Arial"/>
              </a:rPr>
              <a:t>alignment TCs</a:t>
            </a:r>
            <a:endParaRPr sz="2000" dirty="0">
              <a:solidFill>
                <a:schemeClr val="accent3">
                  <a:lumMod val="75000"/>
                </a:schemeClr>
              </a:solidFill>
            </a:endParaRP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sym typeface="Arial"/>
              </a:rPr>
              <a:t>Vorticity increases in lower troposphere during alignment</a:t>
            </a:r>
            <a:endParaRPr sz="2000" dirty="0">
              <a:solidFill>
                <a:schemeClr val="accent3">
                  <a:lumMod val="75000"/>
                </a:schemeClr>
              </a:solidFill>
            </a:endParaRP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More diffuse vorticity for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mis</a:t>
            </a:r>
            <a:r>
              <a:rPr lang="en-US" sz="2000" b="0" i="0" u="none" strike="noStrike" cap="none" dirty="0">
                <a:solidFill>
                  <a:schemeClr val="accent3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alignment TCs</a:t>
            </a:r>
            <a:endParaRPr sz="2000" b="0" i="0" u="none" strike="noStrike" cap="none" dirty="0">
              <a:solidFill>
                <a:schemeClr val="accent3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488;p19">
            <a:extLst>
              <a:ext uri="{FF2B5EF4-FFF2-40B4-BE49-F238E27FC236}">
                <a16:creationId xmlns:a16="http://schemas.microsoft.com/office/drawing/2014/main" id="{2E06070D-B5E1-B7C2-56D8-FBDADF93A1BE}"/>
              </a:ext>
            </a:extLst>
          </p:cNvPr>
          <p:cNvSpPr txBox="1"/>
          <p:nvPr/>
        </p:nvSpPr>
        <p:spPr>
          <a:xfrm>
            <a:off x="2764307" y="396581"/>
            <a:ext cx="741416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sz="28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KINEMATIC STRUCTURE: COMPOSITES</a:t>
            </a:r>
            <a:endParaRPr sz="2800" u="sng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66AFFA-ADD4-40CB-914E-AF6E5F653863}"/>
              </a:ext>
            </a:extLst>
          </p:cNvPr>
          <p:cNvSpPr/>
          <p:nvPr/>
        </p:nvSpPr>
        <p:spPr>
          <a:xfrm>
            <a:off x="3444344" y="920740"/>
            <a:ext cx="5493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2000"/>
            </a:pPr>
            <a:r>
              <a:rPr lang="en-US" sz="1800" i="1" dirty="0">
                <a:solidFill>
                  <a:schemeClr val="tx2">
                    <a:lumMod val="50000"/>
                  </a:schemeClr>
                </a:solidFill>
              </a:rPr>
              <a:t>Relative vorticity centered on midlevel (6-km) center</a:t>
            </a:r>
          </a:p>
        </p:txBody>
      </p:sp>
    </p:spTree>
    <p:extLst>
      <p:ext uri="{BB962C8B-B14F-4D97-AF65-F5344CB8AC3E}">
        <p14:creationId xmlns:p14="http://schemas.microsoft.com/office/powerpoint/2010/main" val="3024309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19"/>
          <p:cNvSpPr txBox="1">
            <a:spLocks noGrp="1"/>
          </p:cNvSpPr>
          <p:nvPr>
            <p:ph type="sldNum" idx="12"/>
          </p:nvPr>
        </p:nvSpPr>
        <p:spPr>
          <a:xfrm>
            <a:off x="11634592" y="274574"/>
            <a:ext cx="3810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486" name="Google Shape;486;p19"/>
          <p:cNvSpPr txBox="1"/>
          <p:nvPr/>
        </p:nvSpPr>
        <p:spPr>
          <a:xfrm>
            <a:off x="467669" y="5616339"/>
            <a:ext cx="11223523" cy="1015622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33363" marR="0" lvl="0" indent="-233363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sym typeface="Arial"/>
              </a:rPr>
              <a:t>Profiles peak at ~4-5 km height, increase in magnitude during alignment period of both TCs 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  <a:p>
            <a:pPr marL="233363" marR="0" lvl="0" indent="-233363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Bottom-heavy profile, favors low-level convergence and vorticity stretching</a:t>
            </a:r>
          </a:p>
          <a:p>
            <a:pPr marL="233363" marR="0" lvl="0" indent="-233363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Case studies show a consistent relationship between mass flux profiles and alignment</a:t>
            </a:r>
          </a:p>
        </p:txBody>
      </p:sp>
      <p:sp>
        <p:nvSpPr>
          <p:cNvPr id="487" name="Google Shape;487;p19"/>
          <p:cNvSpPr txBox="1"/>
          <p:nvPr/>
        </p:nvSpPr>
        <p:spPr>
          <a:xfrm>
            <a:off x="527400" y="845777"/>
            <a:ext cx="1087726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Mass flux profiles over mesoscale (~100 x 100 km) domain for Sally (left) and Hermine (right)</a:t>
            </a:r>
            <a:endParaRPr sz="1600" dirty="0"/>
          </a:p>
        </p:txBody>
      </p:sp>
      <p:sp>
        <p:nvSpPr>
          <p:cNvPr id="490" name="Google Shape;490;p19"/>
          <p:cNvSpPr txBox="1"/>
          <p:nvPr/>
        </p:nvSpPr>
        <p:spPr>
          <a:xfrm>
            <a:off x="3997250" y="2063640"/>
            <a:ext cx="160492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HERMINE</a:t>
            </a:r>
            <a:endParaRPr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7BAF46C-8382-2ACD-06B2-7D0A76239B96}"/>
              </a:ext>
            </a:extLst>
          </p:cNvPr>
          <p:cNvGrpSpPr/>
          <p:nvPr/>
        </p:nvGrpSpPr>
        <p:grpSpPr>
          <a:xfrm>
            <a:off x="2178285" y="1274426"/>
            <a:ext cx="4351911" cy="4137784"/>
            <a:chOff x="6449202" y="1260260"/>
            <a:chExt cx="4351911" cy="4137784"/>
          </a:xfrm>
        </p:grpSpPr>
        <p:sp>
          <p:nvSpPr>
            <p:cNvPr id="494" name="Google Shape;494;p19"/>
            <p:cNvSpPr txBox="1"/>
            <p:nvPr/>
          </p:nvSpPr>
          <p:spPr>
            <a:xfrm>
              <a:off x="7310082" y="1260260"/>
              <a:ext cx="2542684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Dropsonde-derived profile</a:t>
              </a:r>
              <a:endParaRPr dirty="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CF46393-4B8F-B703-E7F6-92ACC067B46F}"/>
                </a:ext>
              </a:extLst>
            </p:cNvPr>
            <p:cNvGrpSpPr/>
            <p:nvPr/>
          </p:nvGrpSpPr>
          <p:grpSpPr>
            <a:xfrm>
              <a:off x="6449202" y="1561476"/>
              <a:ext cx="3813616" cy="3836568"/>
              <a:chOff x="2666750" y="981144"/>
              <a:chExt cx="6042899" cy="5386201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1D9171A5-FE38-5F66-B28E-911F7769D0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66750" y="981144"/>
                <a:ext cx="6042899" cy="5386201"/>
              </a:xfrm>
              <a:prstGeom prst="rect">
                <a:avLst/>
              </a:prstGeom>
            </p:spPr>
          </p:pic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15D3130-4062-6491-B310-FEBB59EBCD52}"/>
                  </a:ext>
                </a:extLst>
              </p:cNvPr>
              <p:cNvSpPr/>
              <p:nvPr/>
            </p:nvSpPr>
            <p:spPr>
              <a:xfrm>
                <a:off x="4221098" y="1513558"/>
                <a:ext cx="2679492" cy="3595145"/>
              </a:xfrm>
              <a:custGeom>
                <a:avLst/>
                <a:gdLst>
                  <a:gd name="connsiteX0" fmla="*/ 412511 w 2689287"/>
                  <a:gd name="connsiteY0" fmla="*/ 3759228 h 3759228"/>
                  <a:gd name="connsiteX1" fmla="*/ 1045029 w 2689287"/>
                  <a:gd name="connsiteY1" fmla="*/ 3504846 h 3759228"/>
                  <a:gd name="connsiteX2" fmla="*/ 1945678 w 2689287"/>
                  <a:gd name="connsiteY2" fmla="*/ 3126711 h 3759228"/>
                  <a:gd name="connsiteX3" fmla="*/ 2571320 w 2689287"/>
                  <a:gd name="connsiteY3" fmla="*/ 2782952 h 3759228"/>
                  <a:gd name="connsiteX4" fmla="*/ 2667573 w 2689287"/>
                  <a:gd name="connsiteY4" fmla="*/ 2590446 h 3759228"/>
                  <a:gd name="connsiteX5" fmla="*/ 2303188 w 2689287"/>
                  <a:gd name="connsiteY5" fmla="*/ 2205436 h 3759228"/>
                  <a:gd name="connsiteX6" fmla="*/ 1732548 w 2689287"/>
                  <a:gd name="connsiteY6" fmla="*/ 1923553 h 3759228"/>
                  <a:gd name="connsiteX7" fmla="*/ 962526 w 2689287"/>
                  <a:gd name="connsiteY7" fmla="*/ 1627920 h 3759228"/>
                  <a:gd name="connsiteX8" fmla="*/ 577516 w 2689287"/>
                  <a:gd name="connsiteY8" fmla="*/ 1352913 h 3759228"/>
                  <a:gd name="connsiteX9" fmla="*/ 268132 w 2689287"/>
                  <a:gd name="connsiteY9" fmla="*/ 844149 h 3759228"/>
                  <a:gd name="connsiteX10" fmla="*/ 158129 w 2689287"/>
                  <a:gd name="connsiteY10" fmla="*/ 466013 h 3759228"/>
                  <a:gd name="connsiteX11" fmla="*/ 27501 w 2689287"/>
                  <a:gd name="connsiteY11" fmla="*/ 197881 h 3759228"/>
                  <a:gd name="connsiteX12" fmla="*/ 6875 w 2689287"/>
                  <a:gd name="connsiteY12" fmla="*/ 12251 h 3759228"/>
                  <a:gd name="connsiteX13" fmla="*/ 0 w 2689287"/>
                  <a:gd name="connsiteY13" fmla="*/ 32876 h 3759228"/>
                  <a:gd name="connsiteX0" fmla="*/ 412511 w 2688778"/>
                  <a:gd name="connsiteY0" fmla="*/ 3759228 h 3759228"/>
                  <a:gd name="connsiteX1" fmla="*/ 1045029 w 2688778"/>
                  <a:gd name="connsiteY1" fmla="*/ 3504846 h 3759228"/>
                  <a:gd name="connsiteX2" fmla="*/ 1945678 w 2688778"/>
                  <a:gd name="connsiteY2" fmla="*/ 3126711 h 3759228"/>
                  <a:gd name="connsiteX3" fmla="*/ 2571320 w 2688778"/>
                  <a:gd name="connsiteY3" fmla="*/ 2782952 h 3759228"/>
                  <a:gd name="connsiteX4" fmla="*/ 2667573 w 2688778"/>
                  <a:gd name="connsiteY4" fmla="*/ 2590446 h 3759228"/>
                  <a:gd name="connsiteX5" fmla="*/ 2310063 w 2688778"/>
                  <a:gd name="connsiteY5" fmla="*/ 2205436 h 3759228"/>
                  <a:gd name="connsiteX6" fmla="*/ 1732548 w 2688778"/>
                  <a:gd name="connsiteY6" fmla="*/ 1923553 h 3759228"/>
                  <a:gd name="connsiteX7" fmla="*/ 962526 w 2688778"/>
                  <a:gd name="connsiteY7" fmla="*/ 1627920 h 3759228"/>
                  <a:gd name="connsiteX8" fmla="*/ 577516 w 2688778"/>
                  <a:gd name="connsiteY8" fmla="*/ 1352913 h 3759228"/>
                  <a:gd name="connsiteX9" fmla="*/ 268132 w 2688778"/>
                  <a:gd name="connsiteY9" fmla="*/ 844149 h 3759228"/>
                  <a:gd name="connsiteX10" fmla="*/ 158129 w 2688778"/>
                  <a:gd name="connsiteY10" fmla="*/ 466013 h 3759228"/>
                  <a:gd name="connsiteX11" fmla="*/ 27501 w 2688778"/>
                  <a:gd name="connsiteY11" fmla="*/ 197881 h 3759228"/>
                  <a:gd name="connsiteX12" fmla="*/ 6875 w 2688778"/>
                  <a:gd name="connsiteY12" fmla="*/ 12251 h 3759228"/>
                  <a:gd name="connsiteX13" fmla="*/ 0 w 2688778"/>
                  <a:gd name="connsiteY13" fmla="*/ 32876 h 3759228"/>
                  <a:gd name="connsiteX0" fmla="*/ 419387 w 2695654"/>
                  <a:gd name="connsiteY0" fmla="*/ 3840556 h 3840556"/>
                  <a:gd name="connsiteX1" fmla="*/ 1051905 w 2695654"/>
                  <a:gd name="connsiteY1" fmla="*/ 3586174 h 3840556"/>
                  <a:gd name="connsiteX2" fmla="*/ 1952554 w 2695654"/>
                  <a:gd name="connsiteY2" fmla="*/ 3208039 h 3840556"/>
                  <a:gd name="connsiteX3" fmla="*/ 2578196 w 2695654"/>
                  <a:gd name="connsiteY3" fmla="*/ 2864280 h 3840556"/>
                  <a:gd name="connsiteX4" fmla="*/ 2674449 w 2695654"/>
                  <a:gd name="connsiteY4" fmla="*/ 2671774 h 3840556"/>
                  <a:gd name="connsiteX5" fmla="*/ 2316939 w 2695654"/>
                  <a:gd name="connsiteY5" fmla="*/ 2286764 h 3840556"/>
                  <a:gd name="connsiteX6" fmla="*/ 1739424 w 2695654"/>
                  <a:gd name="connsiteY6" fmla="*/ 2004881 h 3840556"/>
                  <a:gd name="connsiteX7" fmla="*/ 969402 w 2695654"/>
                  <a:gd name="connsiteY7" fmla="*/ 1709248 h 3840556"/>
                  <a:gd name="connsiteX8" fmla="*/ 584392 w 2695654"/>
                  <a:gd name="connsiteY8" fmla="*/ 1434241 h 3840556"/>
                  <a:gd name="connsiteX9" fmla="*/ 275008 w 2695654"/>
                  <a:gd name="connsiteY9" fmla="*/ 925477 h 3840556"/>
                  <a:gd name="connsiteX10" fmla="*/ 165005 w 2695654"/>
                  <a:gd name="connsiteY10" fmla="*/ 547341 h 3840556"/>
                  <a:gd name="connsiteX11" fmla="*/ 34377 w 2695654"/>
                  <a:gd name="connsiteY11" fmla="*/ 279209 h 3840556"/>
                  <a:gd name="connsiteX12" fmla="*/ 13751 w 2695654"/>
                  <a:gd name="connsiteY12" fmla="*/ 93579 h 3840556"/>
                  <a:gd name="connsiteX13" fmla="*/ 0 w 2695654"/>
                  <a:gd name="connsiteY13" fmla="*/ 4201 h 3840556"/>
                  <a:gd name="connsiteX0" fmla="*/ 419387 w 2695654"/>
                  <a:gd name="connsiteY0" fmla="*/ 3840556 h 3840556"/>
                  <a:gd name="connsiteX1" fmla="*/ 1063529 w 2695654"/>
                  <a:gd name="connsiteY1" fmla="*/ 3601673 h 3840556"/>
                  <a:gd name="connsiteX2" fmla="*/ 1952554 w 2695654"/>
                  <a:gd name="connsiteY2" fmla="*/ 3208039 h 3840556"/>
                  <a:gd name="connsiteX3" fmla="*/ 2578196 w 2695654"/>
                  <a:gd name="connsiteY3" fmla="*/ 2864280 h 3840556"/>
                  <a:gd name="connsiteX4" fmla="*/ 2674449 w 2695654"/>
                  <a:gd name="connsiteY4" fmla="*/ 2671774 h 3840556"/>
                  <a:gd name="connsiteX5" fmla="*/ 2316939 w 2695654"/>
                  <a:gd name="connsiteY5" fmla="*/ 2286764 h 3840556"/>
                  <a:gd name="connsiteX6" fmla="*/ 1739424 w 2695654"/>
                  <a:gd name="connsiteY6" fmla="*/ 2004881 h 3840556"/>
                  <a:gd name="connsiteX7" fmla="*/ 969402 w 2695654"/>
                  <a:gd name="connsiteY7" fmla="*/ 1709248 h 3840556"/>
                  <a:gd name="connsiteX8" fmla="*/ 584392 w 2695654"/>
                  <a:gd name="connsiteY8" fmla="*/ 1434241 h 3840556"/>
                  <a:gd name="connsiteX9" fmla="*/ 275008 w 2695654"/>
                  <a:gd name="connsiteY9" fmla="*/ 925477 h 3840556"/>
                  <a:gd name="connsiteX10" fmla="*/ 165005 w 2695654"/>
                  <a:gd name="connsiteY10" fmla="*/ 547341 h 3840556"/>
                  <a:gd name="connsiteX11" fmla="*/ 34377 w 2695654"/>
                  <a:gd name="connsiteY11" fmla="*/ 279209 h 3840556"/>
                  <a:gd name="connsiteX12" fmla="*/ 13751 w 2695654"/>
                  <a:gd name="connsiteY12" fmla="*/ 93579 h 3840556"/>
                  <a:gd name="connsiteX13" fmla="*/ 0 w 2695654"/>
                  <a:gd name="connsiteY13" fmla="*/ 4201 h 3840556"/>
                  <a:gd name="connsiteX0" fmla="*/ 419387 w 2695654"/>
                  <a:gd name="connsiteY0" fmla="*/ 3840556 h 3840556"/>
                  <a:gd name="connsiteX1" fmla="*/ 1071278 w 2695654"/>
                  <a:gd name="connsiteY1" fmla="*/ 3578425 h 3840556"/>
                  <a:gd name="connsiteX2" fmla="*/ 1952554 w 2695654"/>
                  <a:gd name="connsiteY2" fmla="*/ 3208039 h 3840556"/>
                  <a:gd name="connsiteX3" fmla="*/ 2578196 w 2695654"/>
                  <a:gd name="connsiteY3" fmla="*/ 2864280 h 3840556"/>
                  <a:gd name="connsiteX4" fmla="*/ 2674449 w 2695654"/>
                  <a:gd name="connsiteY4" fmla="*/ 2671774 h 3840556"/>
                  <a:gd name="connsiteX5" fmla="*/ 2316939 w 2695654"/>
                  <a:gd name="connsiteY5" fmla="*/ 2286764 h 3840556"/>
                  <a:gd name="connsiteX6" fmla="*/ 1739424 w 2695654"/>
                  <a:gd name="connsiteY6" fmla="*/ 2004881 h 3840556"/>
                  <a:gd name="connsiteX7" fmla="*/ 969402 w 2695654"/>
                  <a:gd name="connsiteY7" fmla="*/ 1709248 h 3840556"/>
                  <a:gd name="connsiteX8" fmla="*/ 584392 w 2695654"/>
                  <a:gd name="connsiteY8" fmla="*/ 1434241 h 3840556"/>
                  <a:gd name="connsiteX9" fmla="*/ 275008 w 2695654"/>
                  <a:gd name="connsiteY9" fmla="*/ 925477 h 3840556"/>
                  <a:gd name="connsiteX10" fmla="*/ 165005 w 2695654"/>
                  <a:gd name="connsiteY10" fmla="*/ 547341 h 3840556"/>
                  <a:gd name="connsiteX11" fmla="*/ 34377 w 2695654"/>
                  <a:gd name="connsiteY11" fmla="*/ 279209 h 3840556"/>
                  <a:gd name="connsiteX12" fmla="*/ 13751 w 2695654"/>
                  <a:gd name="connsiteY12" fmla="*/ 93579 h 3840556"/>
                  <a:gd name="connsiteX13" fmla="*/ 0 w 2695654"/>
                  <a:gd name="connsiteY13" fmla="*/ 4201 h 3840556"/>
                  <a:gd name="connsiteX0" fmla="*/ 419387 w 2694879"/>
                  <a:gd name="connsiteY0" fmla="*/ 3840556 h 3840556"/>
                  <a:gd name="connsiteX1" fmla="*/ 1071278 w 2694879"/>
                  <a:gd name="connsiteY1" fmla="*/ 3578425 h 3840556"/>
                  <a:gd name="connsiteX2" fmla="*/ 1975801 w 2694879"/>
                  <a:gd name="connsiteY2" fmla="*/ 3231286 h 3840556"/>
                  <a:gd name="connsiteX3" fmla="*/ 2578196 w 2694879"/>
                  <a:gd name="connsiteY3" fmla="*/ 2864280 h 3840556"/>
                  <a:gd name="connsiteX4" fmla="*/ 2674449 w 2694879"/>
                  <a:gd name="connsiteY4" fmla="*/ 2671774 h 3840556"/>
                  <a:gd name="connsiteX5" fmla="*/ 2316939 w 2694879"/>
                  <a:gd name="connsiteY5" fmla="*/ 2286764 h 3840556"/>
                  <a:gd name="connsiteX6" fmla="*/ 1739424 w 2694879"/>
                  <a:gd name="connsiteY6" fmla="*/ 2004881 h 3840556"/>
                  <a:gd name="connsiteX7" fmla="*/ 969402 w 2694879"/>
                  <a:gd name="connsiteY7" fmla="*/ 1709248 h 3840556"/>
                  <a:gd name="connsiteX8" fmla="*/ 584392 w 2694879"/>
                  <a:gd name="connsiteY8" fmla="*/ 1434241 h 3840556"/>
                  <a:gd name="connsiteX9" fmla="*/ 275008 w 2694879"/>
                  <a:gd name="connsiteY9" fmla="*/ 925477 h 3840556"/>
                  <a:gd name="connsiteX10" fmla="*/ 165005 w 2694879"/>
                  <a:gd name="connsiteY10" fmla="*/ 547341 h 3840556"/>
                  <a:gd name="connsiteX11" fmla="*/ 34377 w 2694879"/>
                  <a:gd name="connsiteY11" fmla="*/ 279209 h 3840556"/>
                  <a:gd name="connsiteX12" fmla="*/ 13751 w 2694879"/>
                  <a:gd name="connsiteY12" fmla="*/ 93579 h 3840556"/>
                  <a:gd name="connsiteX13" fmla="*/ 0 w 2694879"/>
                  <a:gd name="connsiteY13" fmla="*/ 4201 h 3840556"/>
                  <a:gd name="connsiteX0" fmla="*/ 419387 w 2694879"/>
                  <a:gd name="connsiteY0" fmla="*/ 3840556 h 3840556"/>
                  <a:gd name="connsiteX1" fmla="*/ 1086776 w 2694879"/>
                  <a:gd name="connsiteY1" fmla="*/ 3593924 h 3840556"/>
                  <a:gd name="connsiteX2" fmla="*/ 1975801 w 2694879"/>
                  <a:gd name="connsiteY2" fmla="*/ 3231286 h 3840556"/>
                  <a:gd name="connsiteX3" fmla="*/ 2578196 w 2694879"/>
                  <a:gd name="connsiteY3" fmla="*/ 2864280 h 3840556"/>
                  <a:gd name="connsiteX4" fmla="*/ 2674449 w 2694879"/>
                  <a:gd name="connsiteY4" fmla="*/ 2671774 h 3840556"/>
                  <a:gd name="connsiteX5" fmla="*/ 2316939 w 2694879"/>
                  <a:gd name="connsiteY5" fmla="*/ 2286764 h 3840556"/>
                  <a:gd name="connsiteX6" fmla="*/ 1739424 w 2694879"/>
                  <a:gd name="connsiteY6" fmla="*/ 2004881 h 3840556"/>
                  <a:gd name="connsiteX7" fmla="*/ 969402 w 2694879"/>
                  <a:gd name="connsiteY7" fmla="*/ 1709248 h 3840556"/>
                  <a:gd name="connsiteX8" fmla="*/ 584392 w 2694879"/>
                  <a:gd name="connsiteY8" fmla="*/ 1434241 h 3840556"/>
                  <a:gd name="connsiteX9" fmla="*/ 275008 w 2694879"/>
                  <a:gd name="connsiteY9" fmla="*/ 925477 h 3840556"/>
                  <a:gd name="connsiteX10" fmla="*/ 165005 w 2694879"/>
                  <a:gd name="connsiteY10" fmla="*/ 547341 h 3840556"/>
                  <a:gd name="connsiteX11" fmla="*/ 34377 w 2694879"/>
                  <a:gd name="connsiteY11" fmla="*/ 279209 h 3840556"/>
                  <a:gd name="connsiteX12" fmla="*/ 13751 w 2694879"/>
                  <a:gd name="connsiteY12" fmla="*/ 93579 h 3840556"/>
                  <a:gd name="connsiteX13" fmla="*/ 0 w 2694879"/>
                  <a:gd name="connsiteY13" fmla="*/ 4201 h 3840556"/>
                  <a:gd name="connsiteX0" fmla="*/ 419387 w 2698611"/>
                  <a:gd name="connsiteY0" fmla="*/ 3840556 h 3840556"/>
                  <a:gd name="connsiteX1" fmla="*/ 1086776 w 2698611"/>
                  <a:gd name="connsiteY1" fmla="*/ 3593924 h 3840556"/>
                  <a:gd name="connsiteX2" fmla="*/ 1975801 w 2698611"/>
                  <a:gd name="connsiteY2" fmla="*/ 3231286 h 3840556"/>
                  <a:gd name="connsiteX3" fmla="*/ 2589820 w 2698611"/>
                  <a:gd name="connsiteY3" fmla="*/ 2887528 h 3840556"/>
                  <a:gd name="connsiteX4" fmla="*/ 2674449 w 2698611"/>
                  <a:gd name="connsiteY4" fmla="*/ 2671774 h 3840556"/>
                  <a:gd name="connsiteX5" fmla="*/ 2316939 w 2698611"/>
                  <a:gd name="connsiteY5" fmla="*/ 2286764 h 3840556"/>
                  <a:gd name="connsiteX6" fmla="*/ 1739424 w 2698611"/>
                  <a:gd name="connsiteY6" fmla="*/ 2004881 h 3840556"/>
                  <a:gd name="connsiteX7" fmla="*/ 969402 w 2698611"/>
                  <a:gd name="connsiteY7" fmla="*/ 1709248 h 3840556"/>
                  <a:gd name="connsiteX8" fmla="*/ 584392 w 2698611"/>
                  <a:gd name="connsiteY8" fmla="*/ 1434241 h 3840556"/>
                  <a:gd name="connsiteX9" fmla="*/ 275008 w 2698611"/>
                  <a:gd name="connsiteY9" fmla="*/ 925477 h 3840556"/>
                  <a:gd name="connsiteX10" fmla="*/ 165005 w 2698611"/>
                  <a:gd name="connsiteY10" fmla="*/ 547341 h 3840556"/>
                  <a:gd name="connsiteX11" fmla="*/ 34377 w 2698611"/>
                  <a:gd name="connsiteY11" fmla="*/ 279209 h 3840556"/>
                  <a:gd name="connsiteX12" fmla="*/ 13751 w 2698611"/>
                  <a:gd name="connsiteY12" fmla="*/ 93579 h 3840556"/>
                  <a:gd name="connsiteX13" fmla="*/ 0 w 2698611"/>
                  <a:gd name="connsiteY13" fmla="*/ 4201 h 3840556"/>
                  <a:gd name="connsiteX0" fmla="*/ 419387 w 2664543"/>
                  <a:gd name="connsiteY0" fmla="*/ 3840556 h 3840556"/>
                  <a:gd name="connsiteX1" fmla="*/ 1086776 w 2664543"/>
                  <a:gd name="connsiteY1" fmla="*/ 3593924 h 3840556"/>
                  <a:gd name="connsiteX2" fmla="*/ 1975801 w 2664543"/>
                  <a:gd name="connsiteY2" fmla="*/ 3231286 h 3840556"/>
                  <a:gd name="connsiteX3" fmla="*/ 2589820 w 2664543"/>
                  <a:gd name="connsiteY3" fmla="*/ 2887528 h 3840556"/>
                  <a:gd name="connsiteX4" fmla="*/ 2624079 w 2664543"/>
                  <a:gd name="connsiteY4" fmla="*/ 2629153 h 3840556"/>
                  <a:gd name="connsiteX5" fmla="*/ 2316939 w 2664543"/>
                  <a:gd name="connsiteY5" fmla="*/ 2286764 h 3840556"/>
                  <a:gd name="connsiteX6" fmla="*/ 1739424 w 2664543"/>
                  <a:gd name="connsiteY6" fmla="*/ 2004881 h 3840556"/>
                  <a:gd name="connsiteX7" fmla="*/ 969402 w 2664543"/>
                  <a:gd name="connsiteY7" fmla="*/ 1709248 h 3840556"/>
                  <a:gd name="connsiteX8" fmla="*/ 584392 w 2664543"/>
                  <a:gd name="connsiteY8" fmla="*/ 1434241 h 3840556"/>
                  <a:gd name="connsiteX9" fmla="*/ 275008 w 2664543"/>
                  <a:gd name="connsiteY9" fmla="*/ 925477 h 3840556"/>
                  <a:gd name="connsiteX10" fmla="*/ 165005 w 2664543"/>
                  <a:gd name="connsiteY10" fmla="*/ 547341 h 3840556"/>
                  <a:gd name="connsiteX11" fmla="*/ 34377 w 2664543"/>
                  <a:gd name="connsiteY11" fmla="*/ 279209 h 3840556"/>
                  <a:gd name="connsiteX12" fmla="*/ 13751 w 2664543"/>
                  <a:gd name="connsiteY12" fmla="*/ 93579 h 3840556"/>
                  <a:gd name="connsiteX13" fmla="*/ 0 w 2664543"/>
                  <a:gd name="connsiteY13" fmla="*/ 4201 h 3840556"/>
                  <a:gd name="connsiteX0" fmla="*/ 419387 w 2662447"/>
                  <a:gd name="connsiteY0" fmla="*/ 3840556 h 3840556"/>
                  <a:gd name="connsiteX1" fmla="*/ 1086776 w 2662447"/>
                  <a:gd name="connsiteY1" fmla="*/ 3593924 h 3840556"/>
                  <a:gd name="connsiteX2" fmla="*/ 1975801 w 2662447"/>
                  <a:gd name="connsiteY2" fmla="*/ 3231286 h 3840556"/>
                  <a:gd name="connsiteX3" fmla="*/ 2585945 w 2662447"/>
                  <a:gd name="connsiteY3" fmla="*/ 2875905 h 3840556"/>
                  <a:gd name="connsiteX4" fmla="*/ 2624079 w 2662447"/>
                  <a:gd name="connsiteY4" fmla="*/ 2629153 h 3840556"/>
                  <a:gd name="connsiteX5" fmla="*/ 2316939 w 2662447"/>
                  <a:gd name="connsiteY5" fmla="*/ 2286764 h 3840556"/>
                  <a:gd name="connsiteX6" fmla="*/ 1739424 w 2662447"/>
                  <a:gd name="connsiteY6" fmla="*/ 2004881 h 3840556"/>
                  <a:gd name="connsiteX7" fmla="*/ 969402 w 2662447"/>
                  <a:gd name="connsiteY7" fmla="*/ 1709248 h 3840556"/>
                  <a:gd name="connsiteX8" fmla="*/ 584392 w 2662447"/>
                  <a:gd name="connsiteY8" fmla="*/ 1434241 h 3840556"/>
                  <a:gd name="connsiteX9" fmla="*/ 275008 w 2662447"/>
                  <a:gd name="connsiteY9" fmla="*/ 925477 h 3840556"/>
                  <a:gd name="connsiteX10" fmla="*/ 165005 w 2662447"/>
                  <a:gd name="connsiteY10" fmla="*/ 547341 h 3840556"/>
                  <a:gd name="connsiteX11" fmla="*/ 34377 w 2662447"/>
                  <a:gd name="connsiteY11" fmla="*/ 279209 h 3840556"/>
                  <a:gd name="connsiteX12" fmla="*/ 13751 w 2662447"/>
                  <a:gd name="connsiteY12" fmla="*/ 93579 h 3840556"/>
                  <a:gd name="connsiteX13" fmla="*/ 0 w 2662447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93924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9424 w 2662700"/>
                  <a:gd name="connsiteY6" fmla="*/ 2004881 h 3840556"/>
                  <a:gd name="connsiteX7" fmla="*/ 969402 w 2662700"/>
                  <a:gd name="connsiteY7" fmla="*/ 1709248 h 3840556"/>
                  <a:gd name="connsiteX8" fmla="*/ 584392 w 2662700"/>
                  <a:gd name="connsiteY8" fmla="*/ 1434241 h 3840556"/>
                  <a:gd name="connsiteX9" fmla="*/ 275008 w 2662700"/>
                  <a:gd name="connsiteY9" fmla="*/ 925477 h 3840556"/>
                  <a:gd name="connsiteX10" fmla="*/ 165005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93924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5550 w 2662700"/>
                  <a:gd name="connsiteY6" fmla="*/ 2047502 h 3840556"/>
                  <a:gd name="connsiteX7" fmla="*/ 969402 w 2662700"/>
                  <a:gd name="connsiteY7" fmla="*/ 1709248 h 3840556"/>
                  <a:gd name="connsiteX8" fmla="*/ 584392 w 2662700"/>
                  <a:gd name="connsiteY8" fmla="*/ 1434241 h 3840556"/>
                  <a:gd name="connsiteX9" fmla="*/ 275008 w 2662700"/>
                  <a:gd name="connsiteY9" fmla="*/ 925477 h 3840556"/>
                  <a:gd name="connsiteX10" fmla="*/ 165005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93924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5550 w 2662700"/>
                  <a:gd name="connsiteY6" fmla="*/ 2047502 h 3840556"/>
                  <a:gd name="connsiteX7" fmla="*/ 969402 w 2662700"/>
                  <a:gd name="connsiteY7" fmla="*/ 1709248 h 3840556"/>
                  <a:gd name="connsiteX8" fmla="*/ 584392 w 2662700"/>
                  <a:gd name="connsiteY8" fmla="*/ 1434241 h 3840556"/>
                  <a:gd name="connsiteX9" fmla="*/ 275008 w 2662700"/>
                  <a:gd name="connsiteY9" fmla="*/ 925477 h 3840556"/>
                  <a:gd name="connsiteX10" fmla="*/ 165005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93924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5550 w 2662700"/>
                  <a:gd name="connsiteY6" fmla="*/ 2047502 h 3840556"/>
                  <a:gd name="connsiteX7" fmla="*/ 973276 w 2662700"/>
                  <a:gd name="connsiteY7" fmla="*/ 1724746 h 3840556"/>
                  <a:gd name="connsiteX8" fmla="*/ 584392 w 2662700"/>
                  <a:gd name="connsiteY8" fmla="*/ 1434241 h 3840556"/>
                  <a:gd name="connsiteX9" fmla="*/ 275008 w 2662700"/>
                  <a:gd name="connsiteY9" fmla="*/ 925477 h 3840556"/>
                  <a:gd name="connsiteX10" fmla="*/ 165005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93924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5550 w 2662700"/>
                  <a:gd name="connsiteY6" fmla="*/ 2047502 h 3840556"/>
                  <a:gd name="connsiteX7" fmla="*/ 973276 w 2662700"/>
                  <a:gd name="connsiteY7" fmla="*/ 1724746 h 3840556"/>
                  <a:gd name="connsiteX8" fmla="*/ 553396 w 2662700"/>
                  <a:gd name="connsiteY8" fmla="*/ 1445865 h 3840556"/>
                  <a:gd name="connsiteX9" fmla="*/ 275008 w 2662700"/>
                  <a:gd name="connsiteY9" fmla="*/ 925477 h 3840556"/>
                  <a:gd name="connsiteX10" fmla="*/ 165005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93924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5550 w 2662700"/>
                  <a:gd name="connsiteY6" fmla="*/ 2047502 h 3840556"/>
                  <a:gd name="connsiteX7" fmla="*/ 973276 w 2662700"/>
                  <a:gd name="connsiteY7" fmla="*/ 1724746 h 3840556"/>
                  <a:gd name="connsiteX8" fmla="*/ 553396 w 2662700"/>
                  <a:gd name="connsiteY8" fmla="*/ 1445865 h 3840556"/>
                  <a:gd name="connsiteX9" fmla="*/ 275008 w 2662700"/>
                  <a:gd name="connsiteY9" fmla="*/ 925477 h 3840556"/>
                  <a:gd name="connsiteX10" fmla="*/ 153382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93924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5550 w 2662700"/>
                  <a:gd name="connsiteY6" fmla="*/ 2047502 h 3840556"/>
                  <a:gd name="connsiteX7" fmla="*/ 973276 w 2662700"/>
                  <a:gd name="connsiteY7" fmla="*/ 1724746 h 3840556"/>
                  <a:gd name="connsiteX8" fmla="*/ 553396 w 2662700"/>
                  <a:gd name="connsiteY8" fmla="*/ 1445865 h 3840556"/>
                  <a:gd name="connsiteX9" fmla="*/ 290506 w 2662700"/>
                  <a:gd name="connsiteY9" fmla="*/ 921602 h 3840556"/>
                  <a:gd name="connsiteX10" fmla="*/ 153382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93924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5550 w 2662700"/>
                  <a:gd name="connsiteY6" fmla="*/ 2047502 h 3840556"/>
                  <a:gd name="connsiteX7" fmla="*/ 973276 w 2662700"/>
                  <a:gd name="connsiteY7" fmla="*/ 1724746 h 3840556"/>
                  <a:gd name="connsiteX8" fmla="*/ 553396 w 2662700"/>
                  <a:gd name="connsiteY8" fmla="*/ 1445865 h 3840556"/>
                  <a:gd name="connsiteX9" fmla="*/ 290506 w 2662700"/>
                  <a:gd name="connsiteY9" fmla="*/ 921602 h 3840556"/>
                  <a:gd name="connsiteX10" fmla="*/ 153382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93924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5550 w 2662700"/>
                  <a:gd name="connsiteY6" fmla="*/ 2047502 h 3840556"/>
                  <a:gd name="connsiteX7" fmla="*/ 973276 w 2662700"/>
                  <a:gd name="connsiteY7" fmla="*/ 1724746 h 3840556"/>
                  <a:gd name="connsiteX8" fmla="*/ 553396 w 2662700"/>
                  <a:gd name="connsiteY8" fmla="*/ 1445865 h 3840556"/>
                  <a:gd name="connsiteX9" fmla="*/ 290506 w 2662700"/>
                  <a:gd name="connsiteY9" fmla="*/ 921602 h 3840556"/>
                  <a:gd name="connsiteX10" fmla="*/ 153382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2700"/>
                  <a:gd name="connsiteY0" fmla="*/ 3840556 h 3840556"/>
                  <a:gd name="connsiteX1" fmla="*/ 1086776 w 2662700"/>
                  <a:gd name="connsiteY1" fmla="*/ 3587928 h 3840556"/>
                  <a:gd name="connsiteX2" fmla="*/ 1975801 w 2662700"/>
                  <a:gd name="connsiteY2" fmla="*/ 3231286 h 3840556"/>
                  <a:gd name="connsiteX3" fmla="*/ 2585945 w 2662700"/>
                  <a:gd name="connsiteY3" fmla="*/ 2875905 h 3840556"/>
                  <a:gd name="connsiteX4" fmla="*/ 2624079 w 2662700"/>
                  <a:gd name="connsiteY4" fmla="*/ 2629153 h 3840556"/>
                  <a:gd name="connsiteX5" fmla="*/ 2313064 w 2662700"/>
                  <a:gd name="connsiteY5" fmla="*/ 2321636 h 3840556"/>
                  <a:gd name="connsiteX6" fmla="*/ 1735550 w 2662700"/>
                  <a:gd name="connsiteY6" fmla="*/ 2047502 h 3840556"/>
                  <a:gd name="connsiteX7" fmla="*/ 973276 w 2662700"/>
                  <a:gd name="connsiteY7" fmla="*/ 1724746 h 3840556"/>
                  <a:gd name="connsiteX8" fmla="*/ 553396 w 2662700"/>
                  <a:gd name="connsiteY8" fmla="*/ 1445865 h 3840556"/>
                  <a:gd name="connsiteX9" fmla="*/ 290506 w 2662700"/>
                  <a:gd name="connsiteY9" fmla="*/ 921602 h 3840556"/>
                  <a:gd name="connsiteX10" fmla="*/ 153382 w 2662700"/>
                  <a:gd name="connsiteY10" fmla="*/ 547341 h 3840556"/>
                  <a:gd name="connsiteX11" fmla="*/ 34377 w 2662700"/>
                  <a:gd name="connsiteY11" fmla="*/ 279209 h 3840556"/>
                  <a:gd name="connsiteX12" fmla="*/ 13751 w 2662700"/>
                  <a:gd name="connsiteY12" fmla="*/ 93579 h 3840556"/>
                  <a:gd name="connsiteX13" fmla="*/ 0 w 2662700"/>
                  <a:gd name="connsiteY13" fmla="*/ 4201 h 3840556"/>
                  <a:gd name="connsiteX0" fmla="*/ 419387 w 2663597"/>
                  <a:gd name="connsiteY0" fmla="*/ 3840556 h 3840556"/>
                  <a:gd name="connsiteX1" fmla="*/ 1086776 w 2663597"/>
                  <a:gd name="connsiteY1" fmla="*/ 3587928 h 3840556"/>
                  <a:gd name="connsiteX2" fmla="*/ 1960811 w 2663597"/>
                  <a:gd name="connsiteY2" fmla="*/ 3222292 h 3840556"/>
                  <a:gd name="connsiteX3" fmla="*/ 2585945 w 2663597"/>
                  <a:gd name="connsiteY3" fmla="*/ 2875905 h 3840556"/>
                  <a:gd name="connsiteX4" fmla="*/ 2624079 w 2663597"/>
                  <a:gd name="connsiteY4" fmla="*/ 2629153 h 3840556"/>
                  <a:gd name="connsiteX5" fmla="*/ 2313064 w 2663597"/>
                  <a:gd name="connsiteY5" fmla="*/ 2321636 h 3840556"/>
                  <a:gd name="connsiteX6" fmla="*/ 1735550 w 2663597"/>
                  <a:gd name="connsiteY6" fmla="*/ 2047502 h 3840556"/>
                  <a:gd name="connsiteX7" fmla="*/ 973276 w 2663597"/>
                  <a:gd name="connsiteY7" fmla="*/ 1724746 h 3840556"/>
                  <a:gd name="connsiteX8" fmla="*/ 553396 w 2663597"/>
                  <a:gd name="connsiteY8" fmla="*/ 1445865 h 3840556"/>
                  <a:gd name="connsiteX9" fmla="*/ 290506 w 2663597"/>
                  <a:gd name="connsiteY9" fmla="*/ 921602 h 3840556"/>
                  <a:gd name="connsiteX10" fmla="*/ 153382 w 2663597"/>
                  <a:gd name="connsiteY10" fmla="*/ 547341 h 3840556"/>
                  <a:gd name="connsiteX11" fmla="*/ 34377 w 2663597"/>
                  <a:gd name="connsiteY11" fmla="*/ 279209 h 3840556"/>
                  <a:gd name="connsiteX12" fmla="*/ 13751 w 2663597"/>
                  <a:gd name="connsiteY12" fmla="*/ 93579 h 3840556"/>
                  <a:gd name="connsiteX13" fmla="*/ 0 w 2663597"/>
                  <a:gd name="connsiteY13" fmla="*/ 4201 h 3840556"/>
                  <a:gd name="connsiteX0" fmla="*/ 419387 w 2676820"/>
                  <a:gd name="connsiteY0" fmla="*/ 3840556 h 3840556"/>
                  <a:gd name="connsiteX1" fmla="*/ 1086776 w 2676820"/>
                  <a:gd name="connsiteY1" fmla="*/ 3587928 h 3840556"/>
                  <a:gd name="connsiteX2" fmla="*/ 1960811 w 2676820"/>
                  <a:gd name="connsiteY2" fmla="*/ 3222292 h 3840556"/>
                  <a:gd name="connsiteX3" fmla="*/ 2585945 w 2676820"/>
                  <a:gd name="connsiteY3" fmla="*/ 2875905 h 3840556"/>
                  <a:gd name="connsiteX4" fmla="*/ 2645065 w 2676820"/>
                  <a:gd name="connsiteY4" fmla="*/ 2629153 h 3840556"/>
                  <a:gd name="connsiteX5" fmla="*/ 2313064 w 2676820"/>
                  <a:gd name="connsiteY5" fmla="*/ 2321636 h 3840556"/>
                  <a:gd name="connsiteX6" fmla="*/ 1735550 w 2676820"/>
                  <a:gd name="connsiteY6" fmla="*/ 2047502 h 3840556"/>
                  <a:gd name="connsiteX7" fmla="*/ 973276 w 2676820"/>
                  <a:gd name="connsiteY7" fmla="*/ 1724746 h 3840556"/>
                  <a:gd name="connsiteX8" fmla="*/ 553396 w 2676820"/>
                  <a:gd name="connsiteY8" fmla="*/ 1445865 h 3840556"/>
                  <a:gd name="connsiteX9" fmla="*/ 290506 w 2676820"/>
                  <a:gd name="connsiteY9" fmla="*/ 921602 h 3840556"/>
                  <a:gd name="connsiteX10" fmla="*/ 153382 w 2676820"/>
                  <a:gd name="connsiteY10" fmla="*/ 547341 h 3840556"/>
                  <a:gd name="connsiteX11" fmla="*/ 34377 w 2676820"/>
                  <a:gd name="connsiteY11" fmla="*/ 279209 h 3840556"/>
                  <a:gd name="connsiteX12" fmla="*/ 13751 w 2676820"/>
                  <a:gd name="connsiteY12" fmla="*/ 93579 h 3840556"/>
                  <a:gd name="connsiteX13" fmla="*/ 0 w 2676820"/>
                  <a:gd name="connsiteY13" fmla="*/ 4201 h 3840556"/>
                  <a:gd name="connsiteX0" fmla="*/ 419387 w 2680655"/>
                  <a:gd name="connsiteY0" fmla="*/ 3840556 h 3840556"/>
                  <a:gd name="connsiteX1" fmla="*/ 1086776 w 2680655"/>
                  <a:gd name="connsiteY1" fmla="*/ 3587928 h 3840556"/>
                  <a:gd name="connsiteX2" fmla="*/ 1960811 w 2680655"/>
                  <a:gd name="connsiteY2" fmla="*/ 3222292 h 3840556"/>
                  <a:gd name="connsiteX3" fmla="*/ 2585945 w 2680655"/>
                  <a:gd name="connsiteY3" fmla="*/ 2875905 h 3840556"/>
                  <a:gd name="connsiteX4" fmla="*/ 2645065 w 2680655"/>
                  <a:gd name="connsiteY4" fmla="*/ 2629153 h 3840556"/>
                  <a:gd name="connsiteX5" fmla="*/ 2313064 w 2680655"/>
                  <a:gd name="connsiteY5" fmla="*/ 2321636 h 3840556"/>
                  <a:gd name="connsiteX6" fmla="*/ 1735550 w 2680655"/>
                  <a:gd name="connsiteY6" fmla="*/ 2047502 h 3840556"/>
                  <a:gd name="connsiteX7" fmla="*/ 973276 w 2680655"/>
                  <a:gd name="connsiteY7" fmla="*/ 1724746 h 3840556"/>
                  <a:gd name="connsiteX8" fmla="*/ 553396 w 2680655"/>
                  <a:gd name="connsiteY8" fmla="*/ 1445865 h 3840556"/>
                  <a:gd name="connsiteX9" fmla="*/ 290506 w 2680655"/>
                  <a:gd name="connsiteY9" fmla="*/ 921602 h 3840556"/>
                  <a:gd name="connsiteX10" fmla="*/ 153382 w 2680655"/>
                  <a:gd name="connsiteY10" fmla="*/ 547341 h 3840556"/>
                  <a:gd name="connsiteX11" fmla="*/ 34377 w 2680655"/>
                  <a:gd name="connsiteY11" fmla="*/ 279209 h 3840556"/>
                  <a:gd name="connsiteX12" fmla="*/ 13751 w 2680655"/>
                  <a:gd name="connsiteY12" fmla="*/ 93579 h 3840556"/>
                  <a:gd name="connsiteX13" fmla="*/ 0 w 2680655"/>
                  <a:gd name="connsiteY13" fmla="*/ 4201 h 3840556"/>
                  <a:gd name="connsiteX0" fmla="*/ 419387 w 2670825"/>
                  <a:gd name="connsiteY0" fmla="*/ 3840556 h 3840556"/>
                  <a:gd name="connsiteX1" fmla="*/ 1086776 w 2670825"/>
                  <a:gd name="connsiteY1" fmla="*/ 3587928 h 3840556"/>
                  <a:gd name="connsiteX2" fmla="*/ 1960811 w 2670825"/>
                  <a:gd name="connsiteY2" fmla="*/ 3222292 h 3840556"/>
                  <a:gd name="connsiteX3" fmla="*/ 2585945 w 2670825"/>
                  <a:gd name="connsiteY3" fmla="*/ 2875905 h 3840556"/>
                  <a:gd name="connsiteX4" fmla="*/ 2630075 w 2670825"/>
                  <a:gd name="connsiteY4" fmla="*/ 2638147 h 3840556"/>
                  <a:gd name="connsiteX5" fmla="*/ 2313064 w 2670825"/>
                  <a:gd name="connsiteY5" fmla="*/ 2321636 h 3840556"/>
                  <a:gd name="connsiteX6" fmla="*/ 1735550 w 2670825"/>
                  <a:gd name="connsiteY6" fmla="*/ 2047502 h 3840556"/>
                  <a:gd name="connsiteX7" fmla="*/ 973276 w 2670825"/>
                  <a:gd name="connsiteY7" fmla="*/ 1724746 h 3840556"/>
                  <a:gd name="connsiteX8" fmla="*/ 553396 w 2670825"/>
                  <a:gd name="connsiteY8" fmla="*/ 1445865 h 3840556"/>
                  <a:gd name="connsiteX9" fmla="*/ 290506 w 2670825"/>
                  <a:gd name="connsiteY9" fmla="*/ 921602 h 3840556"/>
                  <a:gd name="connsiteX10" fmla="*/ 153382 w 2670825"/>
                  <a:gd name="connsiteY10" fmla="*/ 547341 h 3840556"/>
                  <a:gd name="connsiteX11" fmla="*/ 34377 w 2670825"/>
                  <a:gd name="connsiteY11" fmla="*/ 279209 h 3840556"/>
                  <a:gd name="connsiteX12" fmla="*/ 13751 w 2670825"/>
                  <a:gd name="connsiteY12" fmla="*/ 93579 h 3840556"/>
                  <a:gd name="connsiteX13" fmla="*/ 0 w 2670825"/>
                  <a:gd name="connsiteY13" fmla="*/ 4201 h 3840556"/>
                  <a:gd name="connsiteX0" fmla="*/ 419387 w 2667593"/>
                  <a:gd name="connsiteY0" fmla="*/ 3840556 h 3840556"/>
                  <a:gd name="connsiteX1" fmla="*/ 1086776 w 2667593"/>
                  <a:gd name="connsiteY1" fmla="*/ 3587928 h 3840556"/>
                  <a:gd name="connsiteX2" fmla="*/ 1960811 w 2667593"/>
                  <a:gd name="connsiteY2" fmla="*/ 3222292 h 3840556"/>
                  <a:gd name="connsiteX3" fmla="*/ 2585945 w 2667593"/>
                  <a:gd name="connsiteY3" fmla="*/ 2875905 h 3840556"/>
                  <a:gd name="connsiteX4" fmla="*/ 2630075 w 2667593"/>
                  <a:gd name="connsiteY4" fmla="*/ 2638147 h 3840556"/>
                  <a:gd name="connsiteX5" fmla="*/ 2307068 w 2667593"/>
                  <a:gd name="connsiteY5" fmla="*/ 2309644 h 3840556"/>
                  <a:gd name="connsiteX6" fmla="*/ 1735550 w 2667593"/>
                  <a:gd name="connsiteY6" fmla="*/ 2047502 h 3840556"/>
                  <a:gd name="connsiteX7" fmla="*/ 973276 w 2667593"/>
                  <a:gd name="connsiteY7" fmla="*/ 1724746 h 3840556"/>
                  <a:gd name="connsiteX8" fmla="*/ 553396 w 2667593"/>
                  <a:gd name="connsiteY8" fmla="*/ 1445865 h 3840556"/>
                  <a:gd name="connsiteX9" fmla="*/ 290506 w 2667593"/>
                  <a:gd name="connsiteY9" fmla="*/ 921602 h 3840556"/>
                  <a:gd name="connsiteX10" fmla="*/ 153382 w 2667593"/>
                  <a:gd name="connsiteY10" fmla="*/ 547341 h 3840556"/>
                  <a:gd name="connsiteX11" fmla="*/ 34377 w 2667593"/>
                  <a:gd name="connsiteY11" fmla="*/ 279209 h 3840556"/>
                  <a:gd name="connsiteX12" fmla="*/ 13751 w 2667593"/>
                  <a:gd name="connsiteY12" fmla="*/ 93579 h 3840556"/>
                  <a:gd name="connsiteX13" fmla="*/ 0 w 2667593"/>
                  <a:gd name="connsiteY13" fmla="*/ 4201 h 3840556"/>
                  <a:gd name="connsiteX0" fmla="*/ 419387 w 2667593"/>
                  <a:gd name="connsiteY0" fmla="*/ 3840556 h 3840556"/>
                  <a:gd name="connsiteX1" fmla="*/ 1086776 w 2667593"/>
                  <a:gd name="connsiteY1" fmla="*/ 3587928 h 3840556"/>
                  <a:gd name="connsiteX2" fmla="*/ 1960811 w 2667593"/>
                  <a:gd name="connsiteY2" fmla="*/ 3222292 h 3840556"/>
                  <a:gd name="connsiteX3" fmla="*/ 2585945 w 2667593"/>
                  <a:gd name="connsiteY3" fmla="*/ 2875905 h 3840556"/>
                  <a:gd name="connsiteX4" fmla="*/ 2630075 w 2667593"/>
                  <a:gd name="connsiteY4" fmla="*/ 2638147 h 3840556"/>
                  <a:gd name="connsiteX5" fmla="*/ 2307068 w 2667593"/>
                  <a:gd name="connsiteY5" fmla="*/ 2309644 h 3840556"/>
                  <a:gd name="connsiteX6" fmla="*/ 1735550 w 2667593"/>
                  <a:gd name="connsiteY6" fmla="*/ 2047502 h 3840556"/>
                  <a:gd name="connsiteX7" fmla="*/ 973276 w 2667593"/>
                  <a:gd name="connsiteY7" fmla="*/ 1724746 h 3840556"/>
                  <a:gd name="connsiteX8" fmla="*/ 553396 w 2667593"/>
                  <a:gd name="connsiteY8" fmla="*/ 1445865 h 3840556"/>
                  <a:gd name="connsiteX9" fmla="*/ 290506 w 2667593"/>
                  <a:gd name="connsiteY9" fmla="*/ 921602 h 3840556"/>
                  <a:gd name="connsiteX10" fmla="*/ 153382 w 2667593"/>
                  <a:gd name="connsiteY10" fmla="*/ 547341 h 3840556"/>
                  <a:gd name="connsiteX11" fmla="*/ 34377 w 2667593"/>
                  <a:gd name="connsiteY11" fmla="*/ 279209 h 3840556"/>
                  <a:gd name="connsiteX12" fmla="*/ 13751 w 2667593"/>
                  <a:gd name="connsiteY12" fmla="*/ 93579 h 3840556"/>
                  <a:gd name="connsiteX13" fmla="*/ 0 w 2667593"/>
                  <a:gd name="connsiteY13" fmla="*/ 4201 h 3840556"/>
                  <a:gd name="connsiteX0" fmla="*/ 419387 w 2667593"/>
                  <a:gd name="connsiteY0" fmla="*/ 3840556 h 3840556"/>
                  <a:gd name="connsiteX1" fmla="*/ 1086776 w 2667593"/>
                  <a:gd name="connsiteY1" fmla="*/ 3587928 h 3840556"/>
                  <a:gd name="connsiteX2" fmla="*/ 1960811 w 2667593"/>
                  <a:gd name="connsiteY2" fmla="*/ 3222292 h 3840556"/>
                  <a:gd name="connsiteX3" fmla="*/ 2585945 w 2667593"/>
                  <a:gd name="connsiteY3" fmla="*/ 2875905 h 3840556"/>
                  <a:gd name="connsiteX4" fmla="*/ 2630075 w 2667593"/>
                  <a:gd name="connsiteY4" fmla="*/ 2638147 h 3840556"/>
                  <a:gd name="connsiteX5" fmla="*/ 2307068 w 2667593"/>
                  <a:gd name="connsiteY5" fmla="*/ 2309644 h 3840556"/>
                  <a:gd name="connsiteX6" fmla="*/ 1735550 w 2667593"/>
                  <a:gd name="connsiteY6" fmla="*/ 2047502 h 3840556"/>
                  <a:gd name="connsiteX7" fmla="*/ 973276 w 2667593"/>
                  <a:gd name="connsiteY7" fmla="*/ 1724746 h 3840556"/>
                  <a:gd name="connsiteX8" fmla="*/ 553396 w 2667593"/>
                  <a:gd name="connsiteY8" fmla="*/ 1445865 h 3840556"/>
                  <a:gd name="connsiteX9" fmla="*/ 290506 w 2667593"/>
                  <a:gd name="connsiteY9" fmla="*/ 921602 h 3840556"/>
                  <a:gd name="connsiteX10" fmla="*/ 153382 w 2667593"/>
                  <a:gd name="connsiteY10" fmla="*/ 547341 h 3840556"/>
                  <a:gd name="connsiteX11" fmla="*/ 34377 w 2667593"/>
                  <a:gd name="connsiteY11" fmla="*/ 279209 h 3840556"/>
                  <a:gd name="connsiteX12" fmla="*/ 13751 w 2667593"/>
                  <a:gd name="connsiteY12" fmla="*/ 93579 h 3840556"/>
                  <a:gd name="connsiteX13" fmla="*/ 0 w 2667593"/>
                  <a:gd name="connsiteY13" fmla="*/ 4201 h 3840556"/>
                  <a:gd name="connsiteX0" fmla="*/ 419387 w 2667593"/>
                  <a:gd name="connsiteY0" fmla="*/ 3840556 h 3840556"/>
                  <a:gd name="connsiteX1" fmla="*/ 1086776 w 2667593"/>
                  <a:gd name="connsiteY1" fmla="*/ 3587928 h 3840556"/>
                  <a:gd name="connsiteX2" fmla="*/ 1960811 w 2667593"/>
                  <a:gd name="connsiteY2" fmla="*/ 3222292 h 3840556"/>
                  <a:gd name="connsiteX3" fmla="*/ 2585945 w 2667593"/>
                  <a:gd name="connsiteY3" fmla="*/ 2875905 h 3840556"/>
                  <a:gd name="connsiteX4" fmla="*/ 2630075 w 2667593"/>
                  <a:gd name="connsiteY4" fmla="*/ 2638147 h 3840556"/>
                  <a:gd name="connsiteX5" fmla="*/ 2307068 w 2667593"/>
                  <a:gd name="connsiteY5" fmla="*/ 2309644 h 3840556"/>
                  <a:gd name="connsiteX6" fmla="*/ 1735550 w 2667593"/>
                  <a:gd name="connsiteY6" fmla="*/ 2047502 h 3840556"/>
                  <a:gd name="connsiteX7" fmla="*/ 973276 w 2667593"/>
                  <a:gd name="connsiteY7" fmla="*/ 1724746 h 3840556"/>
                  <a:gd name="connsiteX8" fmla="*/ 574383 w 2667593"/>
                  <a:gd name="connsiteY8" fmla="*/ 1451861 h 3840556"/>
                  <a:gd name="connsiteX9" fmla="*/ 290506 w 2667593"/>
                  <a:gd name="connsiteY9" fmla="*/ 921602 h 3840556"/>
                  <a:gd name="connsiteX10" fmla="*/ 153382 w 2667593"/>
                  <a:gd name="connsiteY10" fmla="*/ 547341 h 3840556"/>
                  <a:gd name="connsiteX11" fmla="*/ 34377 w 2667593"/>
                  <a:gd name="connsiteY11" fmla="*/ 279209 h 3840556"/>
                  <a:gd name="connsiteX12" fmla="*/ 13751 w 2667593"/>
                  <a:gd name="connsiteY12" fmla="*/ 93579 h 3840556"/>
                  <a:gd name="connsiteX13" fmla="*/ 0 w 2667593"/>
                  <a:gd name="connsiteY13" fmla="*/ 4201 h 3840556"/>
                  <a:gd name="connsiteX0" fmla="*/ 419387 w 2667593"/>
                  <a:gd name="connsiteY0" fmla="*/ 3840556 h 3840556"/>
                  <a:gd name="connsiteX1" fmla="*/ 1086776 w 2667593"/>
                  <a:gd name="connsiteY1" fmla="*/ 3587928 h 3840556"/>
                  <a:gd name="connsiteX2" fmla="*/ 1960811 w 2667593"/>
                  <a:gd name="connsiteY2" fmla="*/ 3222292 h 3840556"/>
                  <a:gd name="connsiteX3" fmla="*/ 2585945 w 2667593"/>
                  <a:gd name="connsiteY3" fmla="*/ 2875905 h 3840556"/>
                  <a:gd name="connsiteX4" fmla="*/ 2630075 w 2667593"/>
                  <a:gd name="connsiteY4" fmla="*/ 2638147 h 3840556"/>
                  <a:gd name="connsiteX5" fmla="*/ 2307068 w 2667593"/>
                  <a:gd name="connsiteY5" fmla="*/ 2309644 h 3840556"/>
                  <a:gd name="connsiteX6" fmla="*/ 1735550 w 2667593"/>
                  <a:gd name="connsiteY6" fmla="*/ 2047502 h 3840556"/>
                  <a:gd name="connsiteX7" fmla="*/ 973276 w 2667593"/>
                  <a:gd name="connsiteY7" fmla="*/ 1724746 h 3840556"/>
                  <a:gd name="connsiteX8" fmla="*/ 583377 w 2667593"/>
                  <a:gd name="connsiteY8" fmla="*/ 1451861 h 3840556"/>
                  <a:gd name="connsiteX9" fmla="*/ 290506 w 2667593"/>
                  <a:gd name="connsiteY9" fmla="*/ 921602 h 3840556"/>
                  <a:gd name="connsiteX10" fmla="*/ 153382 w 2667593"/>
                  <a:gd name="connsiteY10" fmla="*/ 547341 h 3840556"/>
                  <a:gd name="connsiteX11" fmla="*/ 34377 w 2667593"/>
                  <a:gd name="connsiteY11" fmla="*/ 279209 h 3840556"/>
                  <a:gd name="connsiteX12" fmla="*/ 13751 w 2667593"/>
                  <a:gd name="connsiteY12" fmla="*/ 93579 h 3840556"/>
                  <a:gd name="connsiteX13" fmla="*/ 0 w 2667593"/>
                  <a:gd name="connsiteY13" fmla="*/ 4201 h 3840556"/>
                  <a:gd name="connsiteX0" fmla="*/ 429746 w 2677952"/>
                  <a:gd name="connsiteY0" fmla="*/ 3840556 h 3840556"/>
                  <a:gd name="connsiteX1" fmla="*/ 1097135 w 2677952"/>
                  <a:gd name="connsiteY1" fmla="*/ 3587928 h 3840556"/>
                  <a:gd name="connsiteX2" fmla="*/ 1971170 w 2677952"/>
                  <a:gd name="connsiteY2" fmla="*/ 3222292 h 3840556"/>
                  <a:gd name="connsiteX3" fmla="*/ 2596304 w 2677952"/>
                  <a:gd name="connsiteY3" fmla="*/ 2875905 h 3840556"/>
                  <a:gd name="connsiteX4" fmla="*/ 2640434 w 2677952"/>
                  <a:gd name="connsiteY4" fmla="*/ 2638147 h 3840556"/>
                  <a:gd name="connsiteX5" fmla="*/ 2317427 w 2677952"/>
                  <a:gd name="connsiteY5" fmla="*/ 2309644 h 3840556"/>
                  <a:gd name="connsiteX6" fmla="*/ 1745909 w 2677952"/>
                  <a:gd name="connsiteY6" fmla="*/ 2047502 h 3840556"/>
                  <a:gd name="connsiteX7" fmla="*/ 983635 w 2677952"/>
                  <a:gd name="connsiteY7" fmla="*/ 1724746 h 3840556"/>
                  <a:gd name="connsiteX8" fmla="*/ 593736 w 2677952"/>
                  <a:gd name="connsiteY8" fmla="*/ 1451861 h 3840556"/>
                  <a:gd name="connsiteX9" fmla="*/ 300865 w 2677952"/>
                  <a:gd name="connsiteY9" fmla="*/ 921602 h 3840556"/>
                  <a:gd name="connsiteX10" fmla="*/ 163741 w 2677952"/>
                  <a:gd name="connsiteY10" fmla="*/ 547341 h 3840556"/>
                  <a:gd name="connsiteX11" fmla="*/ 44736 w 2677952"/>
                  <a:gd name="connsiteY11" fmla="*/ 279209 h 3840556"/>
                  <a:gd name="connsiteX12" fmla="*/ 862 w 2677952"/>
                  <a:gd name="connsiteY12" fmla="*/ 93579 h 3840556"/>
                  <a:gd name="connsiteX13" fmla="*/ 10359 w 2677952"/>
                  <a:gd name="connsiteY13" fmla="*/ 4201 h 3840556"/>
                  <a:gd name="connsiteX0" fmla="*/ 434885 w 2683091"/>
                  <a:gd name="connsiteY0" fmla="*/ 3804234 h 3804234"/>
                  <a:gd name="connsiteX1" fmla="*/ 1102274 w 2683091"/>
                  <a:gd name="connsiteY1" fmla="*/ 3551606 h 3804234"/>
                  <a:gd name="connsiteX2" fmla="*/ 1976309 w 2683091"/>
                  <a:gd name="connsiteY2" fmla="*/ 3185970 h 3804234"/>
                  <a:gd name="connsiteX3" fmla="*/ 2601443 w 2683091"/>
                  <a:gd name="connsiteY3" fmla="*/ 2839583 h 3804234"/>
                  <a:gd name="connsiteX4" fmla="*/ 2645573 w 2683091"/>
                  <a:gd name="connsiteY4" fmla="*/ 2601825 h 3804234"/>
                  <a:gd name="connsiteX5" fmla="*/ 2322566 w 2683091"/>
                  <a:gd name="connsiteY5" fmla="*/ 2273322 h 3804234"/>
                  <a:gd name="connsiteX6" fmla="*/ 1751048 w 2683091"/>
                  <a:gd name="connsiteY6" fmla="*/ 2011180 h 3804234"/>
                  <a:gd name="connsiteX7" fmla="*/ 988774 w 2683091"/>
                  <a:gd name="connsiteY7" fmla="*/ 1688424 h 3804234"/>
                  <a:gd name="connsiteX8" fmla="*/ 598875 w 2683091"/>
                  <a:gd name="connsiteY8" fmla="*/ 1415539 h 3804234"/>
                  <a:gd name="connsiteX9" fmla="*/ 306004 w 2683091"/>
                  <a:gd name="connsiteY9" fmla="*/ 885280 h 3804234"/>
                  <a:gd name="connsiteX10" fmla="*/ 168880 w 2683091"/>
                  <a:gd name="connsiteY10" fmla="*/ 511019 h 3804234"/>
                  <a:gd name="connsiteX11" fmla="*/ 49875 w 2683091"/>
                  <a:gd name="connsiteY11" fmla="*/ 242887 h 3804234"/>
                  <a:gd name="connsiteX12" fmla="*/ 6001 w 2683091"/>
                  <a:gd name="connsiteY12" fmla="*/ 57257 h 3804234"/>
                  <a:gd name="connsiteX13" fmla="*/ 0 w 2683091"/>
                  <a:gd name="connsiteY13" fmla="*/ 6624 h 3804234"/>
                  <a:gd name="connsiteX0" fmla="*/ 431286 w 2679492"/>
                  <a:gd name="connsiteY0" fmla="*/ 3775579 h 3775579"/>
                  <a:gd name="connsiteX1" fmla="*/ 1098675 w 2679492"/>
                  <a:gd name="connsiteY1" fmla="*/ 3522951 h 3775579"/>
                  <a:gd name="connsiteX2" fmla="*/ 1972710 w 2679492"/>
                  <a:gd name="connsiteY2" fmla="*/ 3157315 h 3775579"/>
                  <a:gd name="connsiteX3" fmla="*/ 2597844 w 2679492"/>
                  <a:gd name="connsiteY3" fmla="*/ 2810928 h 3775579"/>
                  <a:gd name="connsiteX4" fmla="*/ 2641974 w 2679492"/>
                  <a:gd name="connsiteY4" fmla="*/ 2573170 h 3775579"/>
                  <a:gd name="connsiteX5" fmla="*/ 2318967 w 2679492"/>
                  <a:gd name="connsiteY5" fmla="*/ 2244667 h 3775579"/>
                  <a:gd name="connsiteX6" fmla="*/ 1747449 w 2679492"/>
                  <a:gd name="connsiteY6" fmla="*/ 1982525 h 3775579"/>
                  <a:gd name="connsiteX7" fmla="*/ 985175 w 2679492"/>
                  <a:gd name="connsiteY7" fmla="*/ 1659769 h 3775579"/>
                  <a:gd name="connsiteX8" fmla="*/ 595276 w 2679492"/>
                  <a:gd name="connsiteY8" fmla="*/ 1386884 h 3775579"/>
                  <a:gd name="connsiteX9" fmla="*/ 302405 w 2679492"/>
                  <a:gd name="connsiteY9" fmla="*/ 856625 h 3775579"/>
                  <a:gd name="connsiteX10" fmla="*/ 165281 w 2679492"/>
                  <a:gd name="connsiteY10" fmla="*/ 482364 h 3775579"/>
                  <a:gd name="connsiteX11" fmla="*/ 46276 w 2679492"/>
                  <a:gd name="connsiteY11" fmla="*/ 214232 h 3775579"/>
                  <a:gd name="connsiteX12" fmla="*/ 2402 w 2679492"/>
                  <a:gd name="connsiteY12" fmla="*/ 28602 h 3775579"/>
                  <a:gd name="connsiteX13" fmla="*/ 275 w 2679492"/>
                  <a:gd name="connsiteY13" fmla="*/ 12841 h 3775579"/>
                  <a:gd name="connsiteX0" fmla="*/ 556672 w 2679492"/>
                  <a:gd name="connsiteY0" fmla="*/ 3726648 h 3726648"/>
                  <a:gd name="connsiteX1" fmla="*/ 1098675 w 2679492"/>
                  <a:gd name="connsiteY1" fmla="*/ 3522951 h 3726648"/>
                  <a:gd name="connsiteX2" fmla="*/ 1972710 w 2679492"/>
                  <a:gd name="connsiteY2" fmla="*/ 3157315 h 3726648"/>
                  <a:gd name="connsiteX3" fmla="*/ 2597844 w 2679492"/>
                  <a:gd name="connsiteY3" fmla="*/ 2810928 h 3726648"/>
                  <a:gd name="connsiteX4" fmla="*/ 2641974 w 2679492"/>
                  <a:gd name="connsiteY4" fmla="*/ 2573170 h 3726648"/>
                  <a:gd name="connsiteX5" fmla="*/ 2318967 w 2679492"/>
                  <a:gd name="connsiteY5" fmla="*/ 2244667 h 3726648"/>
                  <a:gd name="connsiteX6" fmla="*/ 1747449 w 2679492"/>
                  <a:gd name="connsiteY6" fmla="*/ 1982525 h 3726648"/>
                  <a:gd name="connsiteX7" fmla="*/ 985175 w 2679492"/>
                  <a:gd name="connsiteY7" fmla="*/ 1659769 h 3726648"/>
                  <a:gd name="connsiteX8" fmla="*/ 595276 w 2679492"/>
                  <a:gd name="connsiteY8" fmla="*/ 1386884 h 3726648"/>
                  <a:gd name="connsiteX9" fmla="*/ 302405 w 2679492"/>
                  <a:gd name="connsiteY9" fmla="*/ 856625 h 3726648"/>
                  <a:gd name="connsiteX10" fmla="*/ 165281 w 2679492"/>
                  <a:gd name="connsiteY10" fmla="*/ 482364 h 3726648"/>
                  <a:gd name="connsiteX11" fmla="*/ 46276 w 2679492"/>
                  <a:gd name="connsiteY11" fmla="*/ 214232 h 3726648"/>
                  <a:gd name="connsiteX12" fmla="*/ 2402 w 2679492"/>
                  <a:gd name="connsiteY12" fmla="*/ 28602 h 3726648"/>
                  <a:gd name="connsiteX13" fmla="*/ 275 w 2679492"/>
                  <a:gd name="connsiteY13" fmla="*/ 12841 h 3726648"/>
                  <a:gd name="connsiteX0" fmla="*/ 776862 w 2679492"/>
                  <a:gd name="connsiteY0" fmla="*/ 3607378 h 3607378"/>
                  <a:gd name="connsiteX1" fmla="*/ 1098675 w 2679492"/>
                  <a:gd name="connsiteY1" fmla="*/ 3522951 h 3607378"/>
                  <a:gd name="connsiteX2" fmla="*/ 1972710 w 2679492"/>
                  <a:gd name="connsiteY2" fmla="*/ 3157315 h 3607378"/>
                  <a:gd name="connsiteX3" fmla="*/ 2597844 w 2679492"/>
                  <a:gd name="connsiteY3" fmla="*/ 2810928 h 3607378"/>
                  <a:gd name="connsiteX4" fmla="*/ 2641974 w 2679492"/>
                  <a:gd name="connsiteY4" fmla="*/ 2573170 h 3607378"/>
                  <a:gd name="connsiteX5" fmla="*/ 2318967 w 2679492"/>
                  <a:gd name="connsiteY5" fmla="*/ 2244667 h 3607378"/>
                  <a:gd name="connsiteX6" fmla="*/ 1747449 w 2679492"/>
                  <a:gd name="connsiteY6" fmla="*/ 1982525 h 3607378"/>
                  <a:gd name="connsiteX7" fmla="*/ 985175 w 2679492"/>
                  <a:gd name="connsiteY7" fmla="*/ 1659769 h 3607378"/>
                  <a:gd name="connsiteX8" fmla="*/ 595276 w 2679492"/>
                  <a:gd name="connsiteY8" fmla="*/ 1386884 h 3607378"/>
                  <a:gd name="connsiteX9" fmla="*/ 302405 w 2679492"/>
                  <a:gd name="connsiteY9" fmla="*/ 856625 h 3607378"/>
                  <a:gd name="connsiteX10" fmla="*/ 165281 w 2679492"/>
                  <a:gd name="connsiteY10" fmla="*/ 482364 h 3607378"/>
                  <a:gd name="connsiteX11" fmla="*/ 46276 w 2679492"/>
                  <a:gd name="connsiteY11" fmla="*/ 214232 h 3607378"/>
                  <a:gd name="connsiteX12" fmla="*/ 2402 w 2679492"/>
                  <a:gd name="connsiteY12" fmla="*/ 28602 h 3607378"/>
                  <a:gd name="connsiteX13" fmla="*/ 275 w 2679492"/>
                  <a:gd name="connsiteY13" fmla="*/ 12841 h 3607378"/>
                  <a:gd name="connsiteX0" fmla="*/ 633126 w 2679492"/>
                  <a:gd name="connsiteY0" fmla="*/ 3674658 h 3674658"/>
                  <a:gd name="connsiteX1" fmla="*/ 1098675 w 2679492"/>
                  <a:gd name="connsiteY1" fmla="*/ 3522951 h 3674658"/>
                  <a:gd name="connsiteX2" fmla="*/ 1972710 w 2679492"/>
                  <a:gd name="connsiteY2" fmla="*/ 3157315 h 3674658"/>
                  <a:gd name="connsiteX3" fmla="*/ 2597844 w 2679492"/>
                  <a:gd name="connsiteY3" fmla="*/ 2810928 h 3674658"/>
                  <a:gd name="connsiteX4" fmla="*/ 2641974 w 2679492"/>
                  <a:gd name="connsiteY4" fmla="*/ 2573170 h 3674658"/>
                  <a:gd name="connsiteX5" fmla="*/ 2318967 w 2679492"/>
                  <a:gd name="connsiteY5" fmla="*/ 2244667 h 3674658"/>
                  <a:gd name="connsiteX6" fmla="*/ 1747449 w 2679492"/>
                  <a:gd name="connsiteY6" fmla="*/ 1982525 h 3674658"/>
                  <a:gd name="connsiteX7" fmla="*/ 985175 w 2679492"/>
                  <a:gd name="connsiteY7" fmla="*/ 1659769 h 3674658"/>
                  <a:gd name="connsiteX8" fmla="*/ 595276 w 2679492"/>
                  <a:gd name="connsiteY8" fmla="*/ 1386884 h 3674658"/>
                  <a:gd name="connsiteX9" fmla="*/ 302405 w 2679492"/>
                  <a:gd name="connsiteY9" fmla="*/ 856625 h 3674658"/>
                  <a:gd name="connsiteX10" fmla="*/ 165281 w 2679492"/>
                  <a:gd name="connsiteY10" fmla="*/ 482364 h 3674658"/>
                  <a:gd name="connsiteX11" fmla="*/ 46276 w 2679492"/>
                  <a:gd name="connsiteY11" fmla="*/ 214232 h 3674658"/>
                  <a:gd name="connsiteX12" fmla="*/ 2402 w 2679492"/>
                  <a:gd name="connsiteY12" fmla="*/ 28602 h 3674658"/>
                  <a:gd name="connsiteX13" fmla="*/ 275 w 2679492"/>
                  <a:gd name="connsiteY13" fmla="*/ 12841 h 3674658"/>
                  <a:gd name="connsiteX0" fmla="*/ 807443 w 2679492"/>
                  <a:gd name="connsiteY0" fmla="*/ 3613494 h 3613494"/>
                  <a:gd name="connsiteX1" fmla="*/ 1098675 w 2679492"/>
                  <a:gd name="connsiteY1" fmla="*/ 3522951 h 3613494"/>
                  <a:gd name="connsiteX2" fmla="*/ 1972710 w 2679492"/>
                  <a:gd name="connsiteY2" fmla="*/ 3157315 h 3613494"/>
                  <a:gd name="connsiteX3" fmla="*/ 2597844 w 2679492"/>
                  <a:gd name="connsiteY3" fmla="*/ 2810928 h 3613494"/>
                  <a:gd name="connsiteX4" fmla="*/ 2641974 w 2679492"/>
                  <a:gd name="connsiteY4" fmla="*/ 2573170 h 3613494"/>
                  <a:gd name="connsiteX5" fmla="*/ 2318967 w 2679492"/>
                  <a:gd name="connsiteY5" fmla="*/ 2244667 h 3613494"/>
                  <a:gd name="connsiteX6" fmla="*/ 1747449 w 2679492"/>
                  <a:gd name="connsiteY6" fmla="*/ 1982525 h 3613494"/>
                  <a:gd name="connsiteX7" fmla="*/ 985175 w 2679492"/>
                  <a:gd name="connsiteY7" fmla="*/ 1659769 h 3613494"/>
                  <a:gd name="connsiteX8" fmla="*/ 595276 w 2679492"/>
                  <a:gd name="connsiteY8" fmla="*/ 1386884 h 3613494"/>
                  <a:gd name="connsiteX9" fmla="*/ 302405 w 2679492"/>
                  <a:gd name="connsiteY9" fmla="*/ 856625 h 3613494"/>
                  <a:gd name="connsiteX10" fmla="*/ 165281 w 2679492"/>
                  <a:gd name="connsiteY10" fmla="*/ 482364 h 3613494"/>
                  <a:gd name="connsiteX11" fmla="*/ 46276 w 2679492"/>
                  <a:gd name="connsiteY11" fmla="*/ 214232 h 3613494"/>
                  <a:gd name="connsiteX12" fmla="*/ 2402 w 2679492"/>
                  <a:gd name="connsiteY12" fmla="*/ 28602 h 3613494"/>
                  <a:gd name="connsiteX13" fmla="*/ 275 w 2679492"/>
                  <a:gd name="connsiteY13" fmla="*/ 12841 h 3613494"/>
                  <a:gd name="connsiteX0" fmla="*/ 819676 w 2679492"/>
                  <a:gd name="connsiteY0" fmla="*/ 3595145 h 3595145"/>
                  <a:gd name="connsiteX1" fmla="*/ 1098675 w 2679492"/>
                  <a:gd name="connsiteY1" fmla="*/ 3522951 h 3595145"/>
                  <a:gd name="connsiteX2" fmla="*/ 1972710 w 2679492"/>
                  <a:gd name="connsiteY2" fmla="*/ 3157315 h 3595145"/>
                  <a:gd name="connsiteX3" fmla="*/ 2597844 w 2679492"/>
                  <a:gd name="connsiteY3" fmla="*/ 2810928 h 3595145"/>
                  <a:gd name="connsiteX4" fmla="*/ 2641974 w 2679492"/>
                  <a:gd name="connsiteY4" fmla="*/ 2573170 h 3595145"/>
                  <a:gd name="connsiteX5" fmla="*/ 2318967 w 2679492"/>
                  <a:gd name="connsiteY5" fmla="*/ 2244667 h 3595145"/>
                  <a:gd name="connsiteX6" fmla="*/ 1747449 w 2679492"/>
                  <a:gd name="connsiteY6" fmla="*/ 1982525 h 3595145"/>
                  <a:gd name="connsiteX7" fmla="*/ 985175 w 2679492"/>
                  <a:gd name="connsiteY7" fmla="*/ 1659769 h 3595145"/>
                  <a:gd name="connsiteX8" fmla="*/ 595276 w 2679492"/>
                  <a:gd name="connsiteY8" fmla="*/ 1386884 h 3595145"/>
                  <a:gd name="connsiteX9" fmla="*/ 302405 w 2679492"/>
                  <a:gd name="connsiteY9" fmla="*/ 856625 h 3595145"/>
                  <a:gd name="connsiteX10" fmla="*/ 165281 w 2679492"/>
                  <a:gd name="connsiteY10" fmla="*/ 482364 h 3595145"/>
                  <a:gd name="connsiteX11" fmla="*/ 46276 w 2679492"/>
                  <a:gd name="connsiteY11" fmla="*/ 214232 h 3595145"/>
                  <a:gd name="connsiteX12" fmla="*/ 2402 w 2679492"/>
                  <a:gd name="connsiteY12" fmla="*/ 28602 h 3595145"/>
                  <a:gd name="connsiteX13" fmla="*/ 275 w 2679492"/>
                  <a:gd name="connsiteY13" fmla="*/ 12841 h 359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9492" h="3595145">
                    <a:moveTo>
                      <a:pt x="819676" y="3595145"/>
                    </a:moveTo>
                    <a:lnTo>
                      <a:pt x="1098675" y="3522951"/>
                    </a:lnTo>
                    <a:cubicBezTo>
                      <a:pt x="1354203" y="3417532"/>
                      <a:pt x="1722848" y="3275986"/>
                      <a:pt x="1972710" y="3157315"/>
                    </a:cubicBezTo>
                    <a:cubicBezTo>
                      <a:pt x="2222572" y="3038644"/>
                      <a:pt x="2486300" y="2908286"/>
                      <a:pt x="2597844" y="2810928"/>
                    </a:cubicBezTo>
                    <a:cubicBezTo>
                      <a:pt x="2709388" y="2713570"/>
                      <a:pt x="2688453" y="2667547"/>
                      <a:pt x="2641974" y="2573170"/>
                    </a:cubicBezTo>
                    <a:cubicBezTo>
                      <a:pt x="2595495" y="2478793"/>
                      <a:pt x="2471053" y="2373088"/>
                      <a:pt x="2318967" y="2244667"/>
                    </a:cubicBezTo>
                    <a:cubicBezTo>
                      <a:pt x="2166881" y="2116246"/>
                      <a:pt x="1969748" y="2080008"/>
                      <a:pt x="1747449" y="1982525"/>
                    </a:cubicBezTo>
                    <a:cubicBezTo>
                      <a:pt x="1525150" y="1885042"/>
                      <a:pt x="1177204" y="1759043"/>
                      <a:pt x="985175" y="1659769"/>
                    </a:cubicBezTo>
                    <a:cubicBezTo>
                      <a:pt x="793146" y="1560495"/>
                      <a:pt x="709071" y="1520741"/>
                      <a:pt x="595276" y="1386884"/>
                    </a:cubicBezTo>
                    <a:cubicBezTo>
                      <a:pt x="481481" y="1253027"/>
                      <a:pt x="374071" y="1007378"/>
                      <a:pt x="302405" y="856625"/>
                    </a:cubicBezTo>
                    <a:cubicBezTo>
                      <a:pt x="230739" y="705872"/>
                      <a:pt x="207969" y="589429"/>
                      <a:pt x="165281" y="482364"/>
                    </a:cubicBezTo>
                    <a:cubicBezTo>
                      <a:pt x="122593" y="375299"/>
                      <a:pt x="73422" y="289859"/>
                      <a:pt x="46276" y="214232"/>
                    </a:cubicBezTo>
                    <a:cubicBezTo>
                      <a:pt x="19130" y="138605"/>
                      <a:pt x="6985" y="56103"/>
                      <a:pt x="2402" y="28602"/>
                    </a:cubicBezTo>
                    <a:cubicBezTo>
                      <a:pt x="-2181" y="1101"/>
                      <a:pt x="1421" y="-11222"/>
                      <a:pt x="275" y="12841"/>
                    </a:cubicBezTo>
                  </a:path>
                </a:pathLst>
              </a:custGeom>
              <a:noFill/>
              <a:ln w="1270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Arc 9">
                <a:extLst>
                  <a:ext uri="{FF2B5EF4-FFF2-40B4-BE49-F238E27FC236}">
                    <a16:creationId xmlns:a16="http://schemas.microsoft.com/office/drawing/2014/main" id="{1FA9AF70-5598-4245-B4EA-BE1DD217E585}"/>
                  </a:ext>
                </a:extLst>
              </p:cNvPr>
              <p:cNvSpPr/>
              <p:nvPr/>
            </p:nvSpPr>
            <p:spPr>
              <a:xfrm>
                <a:off x="5363631" y="3158978"/>
                <a:ext cx="60351" cy="230232"/>
              </a:xfrm>
              <a:custGeom>
                <a:avLst/>
                <a:gdLst>
                  <a:gd name="connsiteX0" fmla="*/ 22859 w 45719"/>
                  <a:gd name="connsiteY0" fmla="*/ 0 h 191158"/>
                  <a:gd name="connsiteX1" fmla="*/ 45719 w 45719"/>
                  <a:gd name="connsiteY1" fmla="*/ 95579 h 191158"/>
                  <a:gd name="connsiteX2" fmla="*/ 22860 w 45719"/>
                  <a:gd name="connsiteY2" fmla="*/ 95579 h 191158"/>
                  <a:gd name="connsiteX3" fmla="*/ 22859 w 45719"/>
                  <a:gd name="connsiteY3" fmla="*/ 0 h 191158"/>
                  <a:gd name="connsiteX0" fmla="*/ 22859 w 45719"/>
                  <a:gd name="connsiteY0" fmla="*/ 0 h 191158"/>
                  <a:gd name="connsiteX1" fmla="*/ 45719 w 45719"/>
                  <a:gd name="connsiteY1" fmla="*/ 95579 h 191158"/>
                  <a:gd name="connsiteX0" fmla="*/ 0 w 29102"/>
                  <a:gd name="connsiteY0" fmla="*/ 0 h 189203"/>
                  <a:gd name="connsiteX1" fmla="*/ 22860 w 29102"/>
                  <a:gd name="connsiteY1" fmla="*/ 95579 h 189203"/>
                  <a:gd name="connsiteX2" fmla="*/ 1 w 29102"/>
                  <a:gd name="connsiteY2" fmla="*/ 95579 h 189203"/>
                  <a:gd name="connsiteX3" fmla="*/ 0 w 29102"/>
                  <a:gd name="connsiteY3" fmla="*/ 0 h 189203"/>
                  <a:gd name="connsiteX0" fmla="*/ 0 w 29102"/>
                  <a:gd name="connsiteY0" fmla="*/ 0 h 189203"/>
                  <a:gd name="connsiteX1" fmla="*/ 29102 w 29102"/>
                  <a:gd name="connsiteY1" fmla="*/ 189203 h 189203"/>
                  <a:gd name="connsiteX0" fmla="*/ 0 w 394280"/>
                  <a:gd name="connsiteY0" fmla="*/ 172352 h 362773"/>
                  <a:gd name="connsiteX1" fmla="*/ 22860 w 394280"/>
                  <a:gd name="connsiteY1" fmla="*/ 267931 h 362773"/>
                  <a:gd name="connsiteX2" fmla="*/ 1 w 394280"/>
                  <a:gd name="connsiteY2" fmla="*/ 267931 h 362773"/>
                  <a:gd name="connsiteX3" fmla="*/ 0 w 394280"/>
                  <a:gd name="connsiteY3" fmla="*/ 172352 h 362773"/>
                  <a:gd name="connsiteX0" fmla="*/ 0 w 394280"/>
                  <a:gd name="connsiteY0" fmla="*/ 172352 h 362773"/>
                  <a:gd name="connsiteX1" fmla="*/ 29102 w 394280"/>
                  <a:gd name="connsiteY1" fmla="*/ 361555 h 362773"/>
                  <a:gd name="connsiteX2" fmla="*/ 394280 w 394280"/>
                  <a:gd name="connsiteY2" fmla="*/ 0 h 362773"/>
                  <a:gd name="connsiteX0" fmla="*/ 543022 w 937302"/>
                  <a:gd name="connsiteY0" fmla="*/ 172352 h 362773"/>
                  <a:gd name="connsiteX1" fmla="*/ 565882 w 937302"/>
                  <a:gd name="connsiteY1" fmla="*/ 267931 h 362773"/>
                  <a:gd name="connsiteX2" fmla="*/ 0 w 937302"/>
                  <a:gd name="connsiteY2" fmla="*/ 249206 h 362773"/>
                  <a:gd name="connsiteX3" fmla="*/ 543022 w 937302"/>
                  <a:gd name="connsiteY3" fmla="*/ 172352 h 362773"/>
                  <a:gd name="connsiteX0" fmla="*/ 543022 w 937302"/>
                  <a:gd name="connsiteY0" fmla="*/ 172352 h 362773"/>
                  <a:gd name="connsiteX1" fmla="*/ 572124 w 937302"/>
                  <a:gd name="connsiteY1" fmla="*/ 361555 h 362773"/>
                  <a:gd name="connsiteX2" fmla="*/ 937302 w 937302"/>
                  <a:gd name="connsiteY2" fmla="*/ 0 h 362773"/>
                  <a:gd name="connsiteX0" fmla="*/ 0 w 394280"/>
                  <a:gd name="connsiteY0" fmla="*/ 172352 h 362773"/>
                  <a:gd name="connsiteX1" fmla="*/ 22860 w 394280"/>
                  <a:gd name="connsiteY1" fmla="*/ 267931 h 362773"/>
                  <a:gd name="connsiteX2" fmla="*/ 0 w 394280"/>
                  <a:gd name="connsiteY2" fmla="*/ 172352 h 362773"/>
                  <a:gd name="connsiteX0" fmla="*/ 0 w 394280"/>
                  <a:gd name="connsiteY0" fmla="*/ 172352 h 362773"/>
                  <a:gd name="connsiteX1" fmla="*/ 29102 w 394280"/>
                  <a:gd name="connsiteY1" fmla="*/ 361555 h 362773"/>
                  <a:gd name="connsiteX2" fmla="*/ 394280 w 394280"/>
                  <a:gd name="connsiteY2" fmla="*/ 0 h 362773"/>
                  <a:gd name="connsiteX0" fmla="*/ 0 w 394280"/>
                  <a:gd name="connsiteY0" fmla="*/ 172352 h 267931"/>
                  <a:gd name="connsiteX1" fmla="*/ 22860 w 394280"/>
                  <a:gd name="connsiteY1" fmla="*/ 267931 h 267931"/>
                  <a:gd name="connsiteX2" fmla="*/ 0 w 394280"/>
                  <a:gd name="connsiteY2" fmla="*/ 172352 h 267931"/>
                  <a:gd name="connsiteX0" fmla="*/ 0 w 394280"/>
                  <a:gd name="connsiteY0" fmla="*/ 172352 h 267931"/>
                  <a:gd name="connsiteX1" fmla="*/ 394280 w 394280"/>
                  <a:gd name="connsiteY1" fmla="*/ 0 h 267931"/>
                  <a:gd name="connsiteX0" fmla="*/ 0 w 394280"/>
                  <a:gd name="connsiteY0" fmla="*/ 172352 h 172352"/>
                  <a:gd name="connsiteX1" fmla="*/ 113364 w 394280"/>
                  <a:gd name="connsiteY1" fmla="*/ 127494 h 172352"/>
                  <a:gd name="connsiteX2" fmla="*/ 0 w 394280"/>
                  <a:gd name="connsiteY2" fmla="*/ 172352 h 172352"/>
                  <a:gd name="connsiteX0" fmla="*/ 0 w 394280"/>
                  <a:gd name="connsiteY0" fmla="*/ 172352 h 172352"/>
                  <a:gd name="connsiteX1" fmla="*/ 394280 w 394280"/>
                  <a:gd name="connsiteY1" fmla="*/ 0 h 172352"/>
                  <a:gd name="connsiteX0" fmla="*/ 0 w 394280"/>
                  <a:gd name="connsiteY0" fmla="*/ 172352 h 289777"/>
                  <a:gd name="connsiteX1" fmla="*/ 7257 w 394280"/>
                  <a:gd name="connsiteY1" fmla="*/ 289777 h 289777"/>
                  <a:gd name="connsiteX2" fmla="*/ 0 w 394280"/>
                  <a:gd name="connsiteY2" fmla="*/ 172352 h 289777"/>
                  <a:gd name="connsiteX0" fmla="*/ 0 w 394280"/>
                  <a:gd name="connsiteY0" fmla="*/ 172352 h 289777"/>
                  <a:gd name="connsiteX1" fmla="*/ 394280 w 394280"/>
                  <a:gd name="connsiteY1" fmla="*/ 0 h 289777"/>
                  <a:gd name="connsiteX0" fmla="*/ 0 w 260084"/>
                  <a:gd name="connsiteY0" fmla="*/ 0 h 149092"/>
                  <a:gd name="connsiteX1" fmla="*/ 7257 w 260084"/>
                  <a:gd name="connsiteY1" fmla="*/ 117425 h 149092"/>
                  <a:gd name="connsiteX2" fmla="*/ 0 w 260084"/>
                  <a:gd name="connsiteY2" fmla="*/ 0 h 149092"/>
                  <a:gd name="connsiteX0" fmla="*/ 0 w 260084"/>
                  <a:gd name="connsiteY0" fmla="*/ 0 h 149092"/>
                  <a:gd name="connsiteX1" fmla="*/ 260084 w 260084"/>
                  <a:gd name="connsiteY1" fmla="*/ 149092 h 149092"/>
                  <a:gd name="connsiteX0" fmla="*/ 0 w 29143"/>
                  <a:gd name="connsiteY0" fmla="*/ 0 h 161575"/>
                  <a:gd name="connsiteX1" fmla="*/ 7257 w 29143"/>
                  <a:gd name="connsiteY1" fmla="*/ 117425 h 161575"/>
                  <a:gd name="connsiteX2" fmla="*/ 0 w 29143"/>
                  <a:gd name="connsiteY2" fmla="*/ 0 h 161575"/>
                  <a:gd name="connsiteX0" fmla="*/ 0 w 29143"/>
                  <a:gd name="connsiteY0" fmla="*/ 0 h 161575"/>
                  <a:gd name="connsiteX1" fmla="*/ 29143 w 29143"/>
                  <a:gd name="connsiteY1" fmla="*/ 161575 h 161575"/>
                  <a:gd name="connsiteX0" fmla="*/ 0 w 50989"/>
                  <a:gd name="connsiteY0" fmla="*/ 0 h 208387"/>
                  <a:gd name="connsiteX1" fmla="*/ 7257 w 50989"/>
                  <a:gd name="connsiteY1" fmla="*/ 117425 h 208387"/>
                  <a:gd name="connsiteX2" fmla="*/ 0 w 50989"/>
                  <a:gd name="connsiteY2" fmla="*/ 0 h 208387"/>
                  <a:gd name="connsiteX0" fmla="*/ 0 w 50989"/>
                  <a:gd name="connsiteY0" fmla="*/ 0 h 208387"/>
                  <a:gd name="connsiteX1" fmla="*/ 50989 w 50989"/>
                  <a:gd name="connsiteY1" fmla="*/ 208387 h 208387"/>
                  <a:gd name="connsiteX0" fmla="*/ 9362 w 60351"/>
                  <a:gd name="connsiteY0" fmla="*/ 21845 h 230232"/>
                  <a:gd name="connsiteX1" fmla="*/ 16619 w 60351"/>
                  <a:gd name="connsiteY1" fmla="*/ 139270 h 230232"/>
                  <a:gd name="connsiteX2" fmla="*/ 9362 w 60351"/>
                  <a:gd name="connsiteY2" fmla="*/ 21845 h 230232"/>
                  <a:gd name="connsiteX0" fmla="*/ 0 w 60351"/>
                  <a:gd name="connsiteY0" fmla="*/ 0 h 230232"/>
                  <a:gd name="connsiteX1" fmla="*/ 60351 w 60351"/>
                  <a:gd name="connsiteY1" fmla="*/ 230232 h 230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351" h="230232" stroke="0" extrusionOk="0">
                    <a:moveTo>
                      <a:pt x="9362" y="21845"/>
                    </a:moveTo>
                    <a:cubicBezTo>
                      <a:pt x="21987" y="21845"/>
                      <a:pt x="16619" y="86483"/>
                      <a:pt x="16619" y="139270"/>
                    </a:cubicBezTo>
                    <a:lnTo>
                      <a:pt x="9362" y="21845"/>
                    </a:lnTo>
                    <a:close/>
                  </a:path>
                  <a:path w="60351" h="230232" fill="none">
                    <a:moveTo>
                      <a:pt x="0" y="0"/>
                    </a:moveTo>
                    <a:lnTo>
                      <a:pt x="60351" y="230232"/>
                    </a:lnTo>
                  </a:path>
                </a:pathLst>
              </a:cu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61698DA-F128-B030-39B0-3B7FDBC9B2A5}"/>
                  </a:ext>
                </a:extLst>
              </p:cNvPr>
              <p:cNvSpPr/>
              <p:nvPr/>
            </p:nvSpPr>
            <p:spPr>
              <a:xfrm>
                <a:off x="4700444" y="5131652"/>
                <a:ext cx="348634" cy="116210"/>
              </a:xfrm>
              <a:custGeom>
                <a:avLst/>
                <a:gdLst>
                  <a:gd name="connsiteX0" fmla="*/ 470962 w 470962"/>
                  <a:gd name="connsiteY0" fmla="*/ 0 h 149852"/>
                  <a:gd name="connsiteX1" fmla="*/ 0 w 470962"/>
                  <a:gd name="connsiteY1" fmla="*/ 149852 h 149852"/>
                  <a:gd name="connsiteX2" fmla="*/ 0 w 470962"/>
                  <a:gd name="connsiteY2" fmla="*/ 149852 h 149852"/>
                  <a:gd name="connsiteX0" fmla="*/ 464845 w 464845"/>
                  <a:gd name="connsiteY0" fmla="*/ 0 h 137619"/>
                  <a:gd name="connsiteX1" fmla="*/ 0 w 464845"/>
                  <a:gd name="connsiteY1" fmla="*/ 137619 h 137619"/>
                  <a:gd name="connsiteX2" fmla="*/ 0 w 464845"/>
                  <a:gd name="connsiteY2" fmla="*/ 137619 h 137619"/>
                  <a:gd name="connsiteX0" fmla="*/ 464845 w 464845"/>
                  <a:gd name="connsiteY0" fmla="*/ 0 h 137619"/>
                  <a:gd name="connsiteX1" fmla="*/ 0 w 464845"/>
                  <a:gd name="connsiteY1" fmla="*/ 137619 h 137619"/>
                  <a:gd name="connsiteX2" fmla="*/ 0 w 464845"/>
                  <a:gd name="connsiteY2" fmla="*/ 137619 h 137619"/>
                  <a:gd name="connsiteX0" fmla="*/ 480136 w 480136"/>
                  <a:gd name="connsiteY0" fmla="*/ 0 h 143735"/>
                  <a:gd name="connsiteX1" fmla="*/ 0 w 480136"/>
                  <a:gd name="connsiteY1" fmla="*/ 143735 h 143735"/>
                  <a:gd name="connsiteX2" fmla="*/ 0 w 480136"/>
                  <a:gd name="connsiteY2" fmla="*/ 143735 h 143735"/>
                  <a:gd name="connsiteX0" fmla="*/ 480136 w 480136"/>
                  <a:gd name="connsiteY0" fmla="*/ 0 h 152909"/>
                  <a:gd name="connsiteX1" fmla="*/ 0 w 480136"/>
                  <a:gd name="connsiteY1" fmla="*/ 152909 h 152909"/>
                  <a:gd name="connsiteX2" fmla="*/ 0 w 480136"/>
                  <a:gd name="connsiteY2" fmla="*/ 152909 h 152909"/>
                  <a:gd name="connsiteX0" fmla="*/ 486253 w 486253"/>
                  <a:gd name="connsiteY0" fmla="*/ 0 h 140676"/>
                  <a:gd name="connsiteX1" fmla="*/ 0 w 486253"/>
                  <a:gd name="connsiteY1" fmla="*/ 140676 h 140676"/>
                  <a:gd name="connsiteX2" fmla="*/ 0 w 486253"/>
                  <a:gd name="connsiteY2" fmla="*/ 140676 h 140676"/>
                  <a:gd name="connsiteX0" fmla="*/ 483194 w 483194"/>
                  <a:gd name="connsiteY0" fmla="*/ 0 h 155967"/>
                  <a:gd name="connsiteX1" fmla="*/ 0 w 483194"/>
                  <a:gd name="connsiteY1" fmla="*/ 155967 h 155967"/>
                  <a:gd name="connsiteX2" fmla="*/ 0 w 483194"/>
                  <a:gd name="connsiteY2" fmla="*/ 155967 h 155967"/>
                  <a:gd name="connsiteX0" fmla="*/ 483194 w 483194"/>
                  <a:gd name="connsiteY0" fmla="*/ 0 h 155967"/>
                  <a:gd name="connsiteX1" fmla="*/ 0 w 483194"/>
                  <a:gd name="connsiteY1" fmla="*/ 155967 h 155967"/>
                  <a:gd name="connsiteX2" fmla="*/ 0 w 483194"/>
                  <a:gd name="connsiteY2" fmla="*/ 155967 h 155967"/>
                  <a:gd name="connsiteX0" fmla="*/ 483194 w 483194"/>
                  <a:gd name="connsiteY0" fmla="*/ 0 h 146792"/>
                  <a:gd name="connsiteX1" fmla="*/ 0 w 483194"/>
                  <a:gd name="connsiteY1" fmla="*/ 146792 h 146792"/>
                  <a:gd name="connsiteX2" fmla="*/ 0 w 483194"/>
                  <a:gd name="connsiteY2" fmla="*/ 146792 h 146792"/>
                  <a:gd name="connsiteX0" fmla="*/ 480136 w 480136"/>
                  <a:gd name="connsiteY0" fmla="*/ 0 h 149850"/>
                  <a:gd name="connsiteX1" fmla="*/ 0 w 480136"/>
                  <a:gd name="connsiteY1" fmla="*/ 149850 h 149850"/>
                  <a:gd name="connsiteX2" fmla="*/ 0 w 480136"/>
                  <a:gd name="connsiteY2" fmla="*/ 149850 h 149850"/>
                  <a:gd name="connsiteX0" fmla="*/ 480136 w 480136"/>
                  <a:gd name="connsiteY0" fmla="*/ 0 h 149850"/>
                  <a:gd name="connsiteX1" fmla="*/ 0 w 480136"/>
                  <a:gd name="connsiteY1" fmla="*/ 149850 h 149850"/>
                  <a:gd name="connsiteX2" fmla="*/ 113153 w 480136"/>
                  <a:gd name="connsiteY2" fmla="*/ 113152 h 149850"/>
                  <a:gd name="connsiteX0" fmla="*/ 382274 w 382274"/>
                  <a:gd name="connsiteY0" fmla="*/ 0 h 113152"/>
                  <a:gd name="connsiteX1" fmla="*/ 0 w 382274"/>
                  <a:gd name="connsiteY1" fmla="*/ 110093 h 113152"/>
                  <a:gd name="connsiteX2" fmla="*/ 15291 w 382274"/>
                  <a:gd name="connsiteY2" fmla="*/ 113152 h 113152"/>
                  <a:gd name="connsiteX0" fmla="*/ 382274 w 382274"/>
                  <a:gd name="connsiteY0" fmla="*/ 0 h 116210"/>
                  <a:gd name="connsiteX1" fmla="*/ 0 w 382274"/>
                  <a:gd name="connsiteY1" fmla="*/ 110093 h 116210"/>
                  <a:gd name="connsiteX2" fmla="*/ 48931 w 382274"/>
                  <a:gd name="connsiteY2" fmla="*/ 116210 h 116210"/>
                  <a:gd name="connsiteX0" fmla="*/ 348634 w 348634"/>
                  <a:gd name="connsiteY0" fmla="*/ 0 h 116210"/>
                  <a:gd name="connsiteX1" fmla="*/ 0 w 348634"/>
                  <a:gd name="connsiteY1" fmla="*/ 103977 h 116210"/>
                  <a:gd name="connsiteX2" fmla="*/ 15291 w 348634"/>
                  <a:gd name="connsiteY2" fmla="*/ 116210 h 11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8634" h="116210">
                    <a:moveTo>
                      <a:pt x="348634" y="0"/>
                    </a:moveTo>
                    <a:cubicBezTo>
                      <a:pt x="227326" y="33641"/>
                      <a:pt x="154948" y="58104"/>
                      <a:pt x="0" y="103977"/>
                    </a:cubicBezTo>
                    <a:lnTo>
                      <a:pt x="15291" y="116210"/>
                    </a:lnTo>
                  </a:path>
                </a:pathLst>
              </a:cu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34D9998-FADA-2B65-4828-B00E010B5852}"/>
                  </a:ext>
                </a:extLst>
              </p:cNvPr>
              <p:cNvSpPr/>
              <p:nvPr/>
            </p:nvSpPr>
            <p:spPr>
              <a:xfrm>
                <a:off x="6096000" y="1940560"/>
                <a:ext cx="1981200" cy="304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95" name="Google Shape;495;p19"/>
            <p:cNvSpPr txBox="1"/>
            <p:nvPr/>
          </p:nvSpPr>
          <p:spPr>
            <a:xfrm>
              <a:off x="9202874" y="2218868"/>
              <a:ext cx="1147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Sally</a:t>
              </a:r>
              <a:endParaRPr dirty="0"/>
            </a:p>
          </p:txBody>
        </p:sp>
        <p:sp>
          <p:nvSpPr>
            <p:cNvPr id="496" name="Google Shape;496;p19"/>
            <p:cNvSpPr txBox="1"/>
            <p:nvPr/>
          </p:nvSpPr>
          <p:spPr>
            <a:xfrm>
              <a:off x="9316585" y="4989633"/>
              <a:ext cx="1484528" cy="2538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dirty="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(</a:t>
              </a:r>
              <a:r>
                <a:rPr lang="en-US" sz="1050" dirty="0">
                  <a:solidFill>
                    <a:srgbClr val="575757"/>
                  </a:solidFill>
                </a:rPr>
                <a:t>Stone</a:t>
              </a:r>
              <a:r>
                <a:rPr lang="en-US" sz="1050" dirty="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 et al. 2023)</a:t>
              </a:r>
              <a:endParaRPr sz="1100" dirty="0"/>
            </a:p>
          </p:txBody>
        </p:sp>
        <p:sp>
          <p:nvSpPr>
            <p:cNvPr id="26" name="Google Shape;484;p19">
              <a:extLst>
                <a:ext uri="{FF2B5EF4-FFF2-40B4-BE49-F238E27FC236}">
                  <a16:creationId xmlns:a16="http://schemas.microsoft.com/office/drawing/2014/main" id="{F2998345-3A42-468D-DA60-0C68E60B56CC}"/>
                </a:ext>
              </a:extLst>
            </p:cNvPr>
            <p:cNvSpPr txBox="1"/>
            <p:nvPr/>
          </p:nvSpPr>
          <p:spPr>
            <a:xfrm>
              <a:off x="8306267" y="4374002"/>
              <a:ext cx="1930683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Post-Alignment</a:t>
              </a:r>
              <a:endParaRPr dirty="0"/>
            </a:p>
          </p:txBody>
        </p:sp>
        <p:sp>
          <p:nvSpPr>
            <p:cNvPr id="27" name="Google Shape;485;p19">
              <a:extLst>
                <a:ext uri="{FF2B5EF4-FFF2-40B4-BE49-F238E27FC236}">
                  <a16:creationId xmlns:a16="http://schemas.microsoft.com/office/drawing/2014/main" id="{DD6303B3-8E63-01F0-AC61-D10EF81D4963}"/>
                </a:ext>
              </a:extLst>
            </p:cNvPr>
            <p:cNvSpPr txBox="1"/>
            <p:nvPr/>
          </p:nvSpPr>
          <p:spPr>
            <a:xfrm>
              <a:off x="7051305" y="3397610"/>
              <a:ext cx="18027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Pre-alignment</a:t>
              </a:r>
              <a:endParaRPr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30DD0FD4-F14E-50DF-52F5-B09817D68783}"/>
              </a:ext>
            </a:extLst>
          </p:cNvPr>
          <p:cNvSpPr txBox="1"/>
          <p:nvPr/>
        </p:nvSpPr>
        <p:spPr>
          <a:xfrm>
            <a:off x="168934" y="1517270"/>
            <a:ext cx="1884355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lvl="0" algn="ctr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</a:pPr>
            <a:r>
              <a:rPr lang="en-US" sz="1800" dirty="0">
                <a:solidFill>
                  <a:srgbClr val="666666"/>
                </a:solidFill>
              </a:rPr>
              <a:t>D</a:t>
            </a:r>
            <a:r>
              <a:rPr lang="en-US" sz="1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omains include midlevel vortex and mass flux maxima</a:t>
            </a:r>
            <a:endParaRPr lang="en-US" sz="1800" dirty="0"/>
          </a:p>
        </p:txBody>
      </p:sp>
      <p:sp>
        <p:nvSpPr>
          <p:cNvPr id="2" name="Google Shape;488;p19">
            <a:extLst>
              <a:ext uri="{FF2B5EF4-FFF2-40B4-BE49-F238E27FC236}">
                <a16:creationId xmlns:a16="http://schemas.microsoft.com/office/drawing/2014/main" id="{C6D67EB9-878D-46C6-06C5-4B0EC26AF445}"/>
              </a:ext>
            </a:extLst>
          </p:cNvPr>
          <p:cNvSpPr txBox="1"/>
          <p:nvPr/>
        </p:nvSpPr>
        <p:spPr>
          <a:xfrm>
            <a:off x="3277006" y="349333"/>
            <a:ext cx="629187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sz="28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KINEMATIC STRUCTURE: CASES</a:t>
            </a:r>
            <a:endParaRPr sz="1600" u="sng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77C3A9-CA8D-44EB-B4B0-102B17914758}"/>
              </a:ext>
            </a:extLst>
          </p:cNvPr>
          <p:cNvGrpSpPr/>
          <p:nvPr/>
        </p:nvGrpSpPr>
        <p:grpSpPr>
          <a:xfrm>
            <a:off x="6923758" y="1278952"/>
            <a:ext cx="4195194" cy="3970637"/>
            <a:chOff x="6923758" y="1278952"/>
            <a:chExt cx="4195194" cy="397063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0631706-2095-35BA-A319-3C18776A93C5}"/>
                </a:ext>
              </a:extLst>
            </p:cNvPr>
            <p:cNvGrpSpPr/>
            <p:nvPr/>
          </p:nvGrpSpPr>
          <p:grpSpPr>
            <a:xfrm>
              <a:off x="6923758" y="1278952"/>
              <a:ext cx="4195194" cy="3970637"/>
              <a:chOff x="2133600" y="1257137"/>
              <a:chExt cx="4195194" cy="3970637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8C8FF783-25FE-D23E-63AE-5CA321BE8A21}"/>
                  </a:ext>
                </a:extLst>
              </p:cNvPr>
              <p:cNvGrpSpPr/>
              <p:nvPr/>
            </p:nvGrpSpPr>
            <p:grpSpPr>
              <a:xfrm>
                <a:off x="2133600" y="1257137"/>
                <a:ext cx="4195194" cy="3970637"/>
                <a:chOff x="2133600" y="1257137"/>
                <a:chExt cx="4195194" cy="3970637"/>
              </a:xfrm>
            </p:grpSpPr>
            <p:pic>
              <p:nvPicPr>
                <p:cNvPr id="483" name="Google Shape;483;p19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l="50621" t="48908" b="1864"/>
                <a:stretch/>
              </p:blipFill>
              <p:spPr>
                <a:xfrm>
                  <a:off x="2133600" y="1496348"/>
                  <a:ext cx="3468577" cy="357709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89" name="Google Shape;489;p19"/>
                <p:cNvSpPr txBox="1"/>
                <p:nvPr/>
              </p:nvSpPr>
              <p:spPr>
                <a:xfrm>
                  <a:off x="2483729" y="1257137"/>
                  <a:ext cx="3089307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600" dirty="0">
                      <a:solidFill>
                        <a:srgbClr val="575757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Airborne Doppler-derived profile</a:t>
                  </a:r>
                  <a:endParaRPr dirty="0"/>
                </a:p>
              </p:txBody>
            </p:sp>
            <p:sp>
              <p:nvSpPr>
                <p:cNvPr id="497" name="Google Shape;497;p19"/>
                <p:cNvSpPr txBox="1"/>
                <p:nvPr/>
              </p:nvSpPr>
              <p:spPr>
                <a:xfrm flipH="1">
                  <a:off x="4650576" y="4973899"/>
                  <a:ext cx="1678218" cy="2538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050">
                      <a:solidFill>
                        <a:srgbClr val="575757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(Rogers et al. 2020)</a:t>
                  </a:r>
                  <a:endParaRPr sz="1100"/>
                </a:p>
              </p:txBody>
            </p:sp>
          </p:grpSp>
          <p:sp>
            <p:nvSpPr>
              <p:cNvPr id="484" name="Google Shape;484;p19"/>
              <p:cNvSpPr txBox="1"/>
              <p:nvPr/>
            </p:nvSpPr>
            <p:spPr>
              <a:xfrm>
                <a:off x="3601367" y="4166683"/>
                <a:ext cx="1960105" cy="3692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 b="1" dirty="0">
                    <a:solidFill>
                      <a:srgbClr val="C00000"/>
                    </a:solidFill>
                    <a:latin typeface="Arial"/>
                    <a:ea typeface="Arial"/>
                    <a:cs typeface="Arial"/>
                    <a:sym typeface="Arial"/>
                  </a:rPr>
                  <a:t>Post-Alignment</a:t>
                </a:r>
                <a:endParaRPr dirty="0"/>
              </a:p>
            </p:txBody>
          </p:sp>
          <p:sp>
            <p:nvSpPr>
              <p:cNvPr id="485" name="Google Shape;485;p19"/>
              <p:cNvSpPr txBox="1"/>
              <p:nvPr/>
            </p:nvSpPr>
            <p:spPr>
              <a:xfrm>
                <a:off x="2692203" y="3098569"/>
                <a:ext cx="180272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 b="1" dirty="0">
                    <a:solidFill>
                      <a:srgbClr val="2F5496"/>
                    </a:solidFill>
                    <a:latin typeface="Arial"/>
                    <a:ea typeface="Arial"/>
                    <a:cs typeface="Arial"/>
                    <a:sym typeface="Arial"/>
                  </a:rPr>
                  <a:t>Pre-alignment</a:t>
                </a:r>
                <a:endParaRPr dirty="0"/>
              </a:p>
            </p:txBody>
          </p:sp>
        </p:grpSp>
        <p:sp>
          <p:nvSpPr>
            <p:cNvPr id="3" name="Google Shape;495;p19">
              <a:extLst>
                <a:ext uri="{FF2B5EF4-FFF2-40B4-BE49-F238E27FC236}">
                  <a16:creationId xmlns:a16="http://schemas.microsoft.com/office/drawing/2014/main" id="{194AF9F9-A709-1729-716F-6BB785D77998}"/>
                </a:ext>
              </a:extLst>
            </p:cNvPr>
            <p:cNvSpPr txBox="1"/>
            <p:nvPr/>
          </p:nvSpPr>
          <p:spPr>
            <a:xfrm>
              <a:off x="8979200" y="2208557"/>
              <a:ext cx="1413135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Hermine</a:t>
              </a:r>
              <a:endParaRPr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CE7E8D-EF1B-9B98-70CD-D097233D5B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440886-9F97-9A89-21D4-52B4503C07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8" b="2205"/>
          <a:stretch/>
        </p:blipFill>
        <p:spPr>
          <a:xfrm>
            <a:off x="733382" y="1658679"/>
            <a:ext cx="6023162" cy="4405242"/>
          </a:xfrm>
          <a:prstGeom prst="rect">
            <a:avLst/>
          </a:prstGeom>
        </p:spPr>
      </p:pic>
      <p:sp>
        <p:nvSpPr>
          <p:cNvPr id="7" name="Google Shape;370;p48">
            <a:extLst>
              <a:ext uri="{FF2B5EF4-FFF2-40B4-BE49-F238E27FC236}">
                <a16:creationId xmlns:a16="http://schemas.microsoft.com/office/drawing/2014/main" id="{792F470C-D898-B307-3580-01D6F6820F4E}"/>
              </a:ext>
            </a:extLst>
          </p:cNvPr>
          <p:cNvSpPr txBox="1"/>
          <p:nvPr/>
        </p:nvSpPr>
        <p:spPr>
          <a:xfrm>
            <a:off x="6756544" y="3006797"/>
            <a:ext cx="4956919" cy="1935656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88160" tIns="44068" rIns="88160" bIns="44068" anchor="t" anchorCtr="0">
            <a:spAutoFit/>
          </a:bodyPr>
          <a:lstStyle/>
          <a:p>
            <a:pPr marL="163799" indent="-163799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Bottom-heavy mass flux profiles for pre-, post-alignment. Peak at similar altitude as case studies.</a:t>
            </a:r>
            <a:endParaRPr sz="2000" dirty="0">
              <a:solidFill>
                <a:schemeClr val="tx2">
                  <a:lumMod val="50000"/>
                </a:schemeClr>
              </a:solidFill>
            </a:endParaRPr>
          </a:p>
          <a:p>
            <a:pPr marL="163799" indent="-163799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Stronger low-level mass flux post-alignment</a:t>
            </a:r>
            <a:endParaRPr sz="2000" dirty="0">
              <a:solidFill>
                <a:schemeClr val="tx2">
                  <a:lumMod val="50000"/>
                </a:schemeClr>
              </a:solidFill>
            </a:endParaRPr>
          </a:p>
          <a:p>
            <a:pPr marL="163799" indent="-163799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Weaker mass flux for misalignment</a:t>
            </a:r>
            <a:endParaRPr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71;p48">
            <a:extLst>
              <a:ext uri="{FF2B5EF4-FFF2-40B4-BE49-F238E27FC236}">
                <a16:creationId xmlns:a16="http://schemas.microsoft.com/office/drawing/2014/main" id="{23056719-F955-A5C5-99CB-39CCF15EB2C3}"/>
              </a:ext>
            </a:extLst>
          </p:cNvPr>
          <p:cNvSpPr txBox="1"/>
          <p:nvPr/>
        </p:nvSpPr>
        <p:spPr>
          <a:xfrm>
            <a:off x="419100" y="1092689"/>
            <a:ext cx="7072551" cy="458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8160" tIns="44068" rIns="88160" bIns="44068" anchor="t" anchorCtr="0">
            <a:spAutoFit/>
          </a:bodyPr>
          <a:lstStyle/>
          <a:p>
            <a:pPr>
              <a:buClr>
                <a:srgbClr val="000000"/>
              </a:buClr>
              <a:buSzPts val="1800"/>
            </a:pP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Mean mass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flux in 50-km radius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</a:rPr>
              <a:t> centered on 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MLC</a:t>
            </a:r>
            <a:endParaRPr sz="2400" i="1" dirty="0">
              <a:solidFill>
                <a:schemeClr val="tx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488;p19">
            <a:extLst>
              <a:ext uri="{FF2B5EF4-FFF2-40B4-BE49-F238E27FC236}">
                <a16:creationId xmlns:a16="http://schemas.microsoft.com/office/drawing/2014/main" id="{CF470F65-9201-4F60-1A07-A8E8A8412433}"/>
              </a:ext>
            </a:extLst>
          </p:cNvPr>
          <p:cNvSpPr txBox="1"/>
          <p:nvPr/>
        </p:nvSpPr>
        <p:spPr>
          <a:xfrm>
            <a:off x="2745835" y="405817"/>
            <a:ext cx="741416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sz="28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KINEMATIC STRUCTURE: COMPOSITES</a:t>
            </a:r>
            <a:endParaRPr sz="2800" u="sng" dirty="0"/>
          </a:p>
        </p:txBody>
      </p:sp>
    </p:spTree>
    <p:extLst>
      <p:ext uri="{BB962C8B-B14F-4D97-AF65-F5344CB8AC3E}">
        <p14:creationId xmlns:p14="http://schemas.microsoft.com/office/powerpoint/2010/main" val="142147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99A98-9AD1-90B7-8012-880D63A048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D95D25C-E6AF-CC32-E20F-C7273D55F08E}"/>
              </a:ext>
            </a:extLst>
          </p:cNvPr>
          <p:cNvGrpSpPr/>
          <p:nvPr/>
        </p:nvGrpSpPr>
        <p:grpSpPr>
          <a:xfrm>
            <a:off x="290517" y="1709983"/>
            <a:ext cx="5338758" cy="4896888"/>
            <a:chOff x="246974" y="-1509484"/>
            <a:chExt cx="7811852" cy="746747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F274690-9F05-94F5-BA45-FED7202593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-588" b="-1"/>
            <a:stretch/>
          </p:blipFill>
          <p:spPr>
            <a:xfrm>
              <a:off x="246974" y="-1509484"/>
              <a:ext cx="7811852" cy="7467474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95F2725-F33A-388A-9BD3-0EA9D917092D}"/>
                </a:ext>
              </a:extLst>
            </p:cNvPr>
            <p:cNvSpPr/>
            <p:nvPr/>
          </p:nvSpPr>
          <p:spPr>
            <a:xfrm>
              <a:off x="4588330" y="-1122989"/>
              <a:ext cx="840014" cy="6662746"/>
            </a:xfrm>
            <a:prstGeom prst="rect">
              <a:avLst/>
            </a:prstGeom>
            <a:solidFill>
              <a:schemeClr val="bg1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4BF5F0C-97AE-B147-4BB2-399DF980CA9C}"/>
              </a:ext>
            </a:extLst>
          </p:cNvPr>
          <p:cNvSpPr txBox="1"/>
          <p:nvPr/>
        </p:nvSpPr>
        <p:spPr>
          <a:xfrm>
            <a:off x="2869227" y="6581001"/>
            <a:ext cx="2310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Adapted from Stone et al. 2023</a:t>
            </a:r>
          </a:p>
        </p:txBody>
      </p:sp>
      <p:sp>
        <p:nvSpPr>
          <p:cNvPr id="10" name="Google Shape;278;p6">
            <a:extLst>
              <a:ext uri="{FF2B5EF4-FFF2-40B4-BE49-F238E27FC236}">
                <a16:creationId xmlns:a16="http://schemas.microsoft.com/office/drawing/2014/main" id="{9D288607-8DE5-A7DD-A8E0-4B5ADEB5E80E}"/>
              </a:ext>
            </a:extLst>
          </p:cNvPr>
          <p:cNvSpPr txBox="1"/>
          <p:nvPr/>
        </p:nvSpPr>
        <p:spPr>
          <a:xfrm>
            <a:off x="5881426" y="2395383"/>
            <a:ext cx="5948624" cy="3170058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Time series centered on MLC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Rapid tilt reduction and vortex amplification starting 12 UTC (shaded region)</a:t>
            </a:r>
          </a:p>
          <a:p>
            <a:pPr marL="169863" indent="-169863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Two cycles of deep convection (labeled) in 12 h prior to alignment</a:t>
            </a:r>
          </a:p>
          <a:p>
            <a:pPr marL="169863" indent="-169863"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Increase of moderate convection during 2</a:t>
            </a:r>
            <a:r>
              <a:rPr lang="en-US" sz="2000" baseline="30000" dirty="0">
                <a:solidFill>
                  <a:schemeClr val="tx2">
                    <a:lumMod val="50000"/>
                  </a:schemeClr>
                </a:solidFill>
              </a:rPr>
              <a:t>nd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 cycle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Increased coverage of stratiform precipitation 1-3 h after each cycle</a:t>
            </a:r>
          </a:p>
          <a:p>
            <a:pPr marL="169863" marR="0" lvl="0" indent="-1698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Results consistent with Hermine (2016) (Rogers et al. 2020)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B3E8C9-4A55-A8AE-0220-4783FA877957}"/>
              </a:ext>
            </a:extLst>
          </p:cNvPr>
          <p:cNvSpPr txBox="1"/>
          <p:nvPr/>
        </p:nvSpPr>
        <p:spPr>
          <a:xfrm>
            <a:off x="290517" y="1224768"/>
            <a:ext cx="544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tx2">
                    <a:lumMod val="50000"/>
                  </a:schemeClr>
                </a:solidFill>
              </a:rPr>
              <a:t>Vorticity, tilt and precipitation mode from ground radar during Sally’s alignment on 14 Sept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1F8D44-AF29-7157-C098-B7E868D52A66}"/>
              </a:ext>
            </a:extLst>
          </p:cNvPr>
          <p:cNvSpPr txBox="1"/>
          <p:nvPr/>
        </p:nvSpPr>
        <p:spPr>
          <a:xfrm>
            <a:off x="907384" y="5125595"/>
            <a:ext cx="868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25000"/>
                  </a:schemeClr>
                </a:solidFill>
              </a:rPr>
              <a:t>Cycle 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679956-7C13-E175-F182-D1AC9B9D95DA}"/>
              </a:ext>
            </a:extLst>
          </p:cNvPr>
          <p:cNvSpPr txBox="1"/>
          <p:nvPr/>
        </p:nvSpPr>
        <p:spPr>
          <a:xfrm>
            <a:off x="2133593" y="5104325"/>
            <a:ext cx="86824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25000"/>
                  </a:schemeClr>
                </a:solidFill>
              </a:rPr>
              <a:t>Cycle 2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7D2E5BF-9CFB-0BF9-D63C-972535984D65}"/>
              </a:ext>
            </a:extLst>
          </p:cNvPr>
          <p:cNvCxnSpPr>
            <a:cxnSpLocks/>
          </p:cNvCxnSpPr>
          <p:nvPr/>
        </p:nvCxnSpPr>
        <p:spPr>
          <a:xfrm>
            <a:off x="1341508" y="5433372"/>
            <a:ext cx="131498" cy="265680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62A660A-EF67-81AD-6ADA-91C9865E3620}"/>
              </a:ext>
            </a:extLst>
          </p:cNvPr>
          <p:cNvCxnSpPr>
            <a:cxnSpLocks/>
          </p:cNvCxnSpPr>
          <p:nvPr/>
        </p:nvCxnSpPr>
        <p:spPr>
          <a:xfrm>
            <a:off x="2562225" y="5410200"/>
            <a:ext cx="180975" cy="156012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Google Shape;488;p19">
            <a:extLst>
              <a:ext uri="{FF2B5EF4-FFF2-40B4-BE49-F238E27FC236}">
                <a16:creationId xmlns:a16="http://schemas.microsoft.com/office/drawing/2014/main" id="{721509FD-77C4-2BF0-3527-78FA1DDC0EFE}"/>
              </a:ext>
            </a:extLst>
          </p:cNvPr>
          <p:cNvSpPr txBox="1"/>
          <p:nvPr/>
        </p:nvSpPr>
        <p:spPr>
          <a:xfrm>
            <a:off x="1473006" y="660007"/>
            <a:ext cx="1006285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800" u="sng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PRECIPITATION STRUCTURE AND EVOLUTION: CASES</a:t>
            </a:r>
            <a:endParaRPr sz="1600" u="sng" dirty="0"/>
          </a:p>
        </p:txBody>
      </p:sp>
    </p:spTree>
    <p:extLst>
      <p:ext uri="{BB962C8B-B14F-4D97-AF65-F5344CB8AC3E}">
        <p14:creationId xmlns:p14="http://schemas.microsoft.com/office/powerpoint/2010/main" val="3359070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20611</TotalTime>
  <Words>2283</Words>
  <Application>Microsoft Office PowerPoint</Application>
  <PresentationFormat>Widescreen</PresentationFormat>
  <Paragraphs>281</Paragraphs>
  <Slides>28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Office Theme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!  Robert.Rogers@noaa.gov</vt:lpstr>
      <vt:lpstr>Extra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Robert Rogers</cp:lastModifiedBy>
  <cp:revision>71</cp:revision>
  <dcterms:created xsi:type="dcterms:W3CDTF">2019-08-06T19:42:43Z</dcterms:created>
  <dcterms:modified xsi:type="dcterms:W3CDTF">2023-02-09T03:33:25Z</dcterms:modified>
</cp:coreProperties>
</file>